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91" r:id="rId3"/>
    <p:sldId id="273" r:id="rId4"/>
    <p:sldId id="284" r:id="rId5"/>
    <p:sldId id="257" r:id="rId6"/>
    <p:sldId id="266" r:id="rId7"/>
    <p:sldId id="268" r:id="rId8"/>
    <p:sldId id="277" r:id="rId9"/>
    <p:sldId id="278" r:id="rId10"/>
    <p:sldId id="276" r:id="rId11"/>
    <p:sldId id="281" r:id="rId12"/>
    <p:sldId id="289" r:id="rId13"/>
    <p:sldId id="260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711" autoAdjust="0"/>
  </p:normalViewPr>
  <p:slideViewPr>
    <p:cSldViewPr snapToGrid="0">
      <p:cViewPr varScale="1">
        <p:scale>
          <a:sx n="85" d="100"/>
          <a:sy n="85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3A88D-91C1-4102-9BA3-8DE26C578F7F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5D1DA-C54E-4C0A-B231-C20D3DFEF7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42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murai#cite_note-1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Samurai#cite_note-20" TargetMode="External"/><Relationship Id="rId4" Type="http://schemas.openxmlformats.org/officeDocument/2006/relationships/hyperlink" Target="https://en.wikipedia.org/wiki/Samurai#cite_note-19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https://jisho.org/search/%E5%8C%88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5D1DA-C54E-4C0A-B231-C20D3DFEF75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59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6978A-F9A2-45CD-A1CB-96FFFFE7884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13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p. 86 – Bátorság</a:t>
            </a:r>
            <a:r>
              <a:rPr lang="hu-HU" baseline="0" dirty="0" smtClean="0"/>
              <a:t> c. fejezet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5D1DA-C54E-4C0A-B231-C20D3DFEF7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5159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C.f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Wiki</a:t>
            </a:r>
            <a:r>
              <a:rPr lang="hu-HU" baseline="0" dirty="0" smtClean="0"/>
              <a:t>: </a:t>
            </a:r>
            <a:r>
              <a:rPr lang="en-US" dirty="0" smtClean="0"/>
              <a:t>Younger samurai often became exchange students because they were ambitious, literate and well-educated. On return, some started private schools for higher educations, while many samurai became reporters and writers and set up newspaper companies.</a:t>
            </a:r>
            <a:r>
              <a:rPr lang="en-US" baseline="30000" dirty="0" smtClean="0">
                <a:hlinkClick r:id="rId3"/>
              </a:rPr>
              <a:t>[18]</a:t>
            </a:r>
            <a:r>
              <a:rPr lang="en-US" dirty="0" smtClean="0"/>
              <a:t> Others entered governmental service.</a:t>
            </a:r>
            <a:r>
              <a:rPr lang="en-US" baseline="30000" dirty="0" smtClean="0">
                <a:hlinkClick r:id="rId4"/>
              </a:rPr>
              <a:t>[19]</a:t>
            </a:r>
            <a:r>
              <a:rPr lang="en-US" dirty="0" smtClean="0"/>
              <a:t> In the 1880s, 23 percent of prominent Japanese businessmen were from the samurai class; by the 1920s the number had grown to 35 percent.</a:t>
            </a:r>
            <a:r>
              <a:rPr lang="en-US" baseline="30000" dirty="0" smtClean="0">
                <a:hlinkClick r:id="rId5"/>
              </a:rPr>
              <a:t>[20]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5D1DA-C54E-4C0A-B231-C20D3DFEF75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92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00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6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762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8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09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87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01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109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05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9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541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E8C8-1716-4D35-8C0A-6D72BA946F29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AB01-3767-46FA-8742-E3E699E9F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77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nagyene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7584" y="1"/>
            <a:ext cx="9498563" cy="4945224"/>
          </a:xfrm>
        </p:spPr>
        <p:txBody>
          <a:bodyPr>
            <a:normAutofit fontScale="90000"/>
          </a:bodyPr>
          <a:lstStyle/>
          <a:p>
            <a:pPr algn="l"/>
            <a:r>
              <a:rPr lang="hu-HU" sz="7200" b="1" dirty="0" smtClean="0">
                <a:solidFill>
                  <a:srgbClr val="FF0000"/>
                </a:solidFill>
              </a:rPr>
              <a:t> Japán   és  Magyarország       </a:t>
            </a:r>
            <a:br>
              <a:rPr lang="hu-HU" sz="7200" b="1" dirty="0" smtClean="0">
                <a:solidFill>
                  <a:srgbClr val="FF0000"/>
                </a:solidFill>
              </a:rPr>
            </a:br>
            <a:r>
              <a:rPr lang="hu-HU" sz="7200" b="1" dirty="0" smtClean="0">
                <a:solidFill>
                  <a:srgbClr val="FF0000"/>
                </a:solidFill>
              </a:rPr>
              <a:t>   </a:t>
            </a:r>
            <a:r>
              <a:rPr lang="ja-JP" altLang="en-US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日本</a:t>
            </a:r>
            <a:r>
              <a:rPr lang="hu-HU" altLang="ja-JP" dirty="0" smtClean="0"/>
              <a:t>               </a:t>
            </a:r>
            <a:r>
              <a:rPr lang="ja-JP" altLang="en-US" sz="6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ハ</a:t>
            </a:r>
            <a:r>
              <a:rPr lang="ja-JP" altLang="en-US" sz="6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ンガ</a:t>
            </a:r>
            <a:r>
              <a:rPr lang="ja-JP" altLang="en-US" sz="6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リ</a:t>
            </a:r>
            <a:r>
              <a:rPr lang="hu-HU" altLang="ja-JP" sz="6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/>
            </a:r>
            <a:br>
              <a:rPr lang="hu-HU" altLang="ja-JP" sz="6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hu-HU" altLang="ja-JP" sz="6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hu-HU" altLang="ja-JP" sz="3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„</a:t>
            </a:r>
            <a:r>
              <a:rPr lang="hu-HU" altLang="ja-JP" sz="3600" b="1" dirty="0" err="1" smtClean="0">
                <a:latin typeface="MS Mincho" panose="02020609040205080304" pitchFamily="49" charset="-128"/>
                <a:ea typeface="MS Mincho" panose="02020609040205080304" pitchFamily="49" charset="-128"/>
              </a:rPr>
              <a:t>Nyi-hon</a:t>
            </a:r>
            <a:r>
              <a:rPr lang="hu-HU" altLang="ja-JP" sz="3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”  </a:t>
            </a:r>
            <a:r>
              <a:rPr lang="hu-HU" altLang="ja-JP" sz="3600" b="1" dirty="0" err="1" smtClean="0">
                <a:latin typeface="MS Mincho" panose="02020609040205080304" pitchFamily="49" charset="-128"/>
                <a:ea typeface="MS Mincho" panose="02020609040205080304" pitchFamily="49" charset="-128"/>
              </a:rPr>
              <a:t>to</a:t>
            </a:r>
            <a:r>
              <a:rPr lang="hu-HU" altLang="ja-JP" sz="3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     „</a:t>
            </a:r>
            <a:r>
              <a:rPr lang="hu-HU" altLang="ja-JP" sz="3600" b="1" dirty="0" err="1" smtClean="0">
                <a:latin typeface="MS Mincho" panose="02020609040205080304" pitchFamily="49" charset="-128"/>
                <a:ea typeface="MS Mincho" panose="02020609040205080304" pitchFamily="49" charset="-128"/>
              </a:rPr>
              <a:t>Ha-n-ga-ri</a:t>
            </a:r>
            <a:r>
              <a:rPr lang="hu-HU" altLang="ja-JP" sz="3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” </a:t>
            </a:r>
            <a:r>
              <a:rPr lang="hu-HU" altLang="ja-JP" sz="6600" b="1" dirty="0"/>
              <a:t/>
            </a:r>
            <a:br>
              <a:rPr lang="hu-HU" altLang="ja-JP" sz="6600" b="1" dirty="0"/>
            </a:br>
            <a:r>
              <a:rPr lang="hu-HU" altLang="ja-JP" sz="6600" b="1" dirty="0" smtClean="0"/>
              <a:t>       </a:t>
            </a:r>
            <a:r>
              <a:rPr lang="hu-HU" sz="5400" b="1" dirty="0" smtClean="0">
                <a:solidFill>
                  <a:srgbClr val="0070C0"/>
                </a:solidFill>
              </a:rPr>
              <a:t>(</a:t>
            </a:r>
            <a:r>
              <a:rPr lang="hu-HU" sz="5400" b="1" dirty="0" err="1" smtClean="0">
                <a:solidFill>
                  <a:srgbClr val="0070C0"/>
                </a:solidFill>
              </a:rPr>
              <a:t>Japan</a:t>
            </a:r>
            <a:r>
              <a:rPr lang="hu-HU" sz="5400" b="1" dirty="0" smtClean="0">
                <a:solidFill>
                  <a:srgbClr val="0070C0"/>
                </a:solidFill>
              </a:rPr>
              <a:t> &amp; Hungary)</a:t>
            </a:r>
            <a:r>
              <a:rPr lang="hu-HU" sz="5400" b="1" dirty="0">
                <a:solidFill>
                  <a:srgbClr val="0070C0"/>
                </a:solidFill>
              </a:rPr>
              <a:t/>
            </a:r>
            <a:br>
              <a:rPr lang="hu-HU" sz="5400" b="1" dirty="0">
                <a:solidFill>
                  <a:srgbClr val="0070C0"/>
                </a:solidFill>
              </a:rPr>
            </a:br>
            <a:r>
              <a:rPr lang="hu-HU" sz="5400" b="1" dirty="0" smtClean="0">
                <a:solidFill>
                  <a:srgbClr val="FF0000"/>
                </a:solidFill>
              </a:rPr>
              <a:t>          </a:t>
            </a:r>
            <a:r>
              <a:rPr lang="hu-HU" sz="4900" b="1" dirty="0" smtClean="0">
                <a:solidFill>
                  <a:srgbClr val="FF0000"/>
                </a:solidFill>
              </a:rPr>
              <a:t>Kelet  </a:t>
            </a:r>
            <a:r>
              <a:rPr lang="hu-HU" sz="4900" b="1" dirty="0">
                <a:solidFill>
                  <a:srgbClr val="FF0000"/>
                </a:solidFill>
              </a:rPr>
              <a:t>és  Nyugat</a:t>
            </a:r>
            <a:r>
              <a:rPr lang="hu-HU" sz="5400" b="1" dirty="0">
                <a:solidFill>
                  <a:srgbClr val="FF0000"/>
                </a:solidFill>
              </a:rPr>
              <a:t/>
            </a:r>
            <a:br>
              <a:rPr lang="hu-HU" sz="5400" b="1" dirty="0">
                <a:solidFill>
                  <a:srgbClr val="FF0000"/>
                </a:solidFill>
              </a:rPr>
            </a:br>
            <a:endParaRPr lang="hu-HU" sz="5400" b="1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6794" y="4141694"/>
            <a:ext cx="9144000" cy="341500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4400" b="1" dirty="0" smtClean="0"/>
              <a:t> Nagy Dénes  és  Inkler Valéria</a:t>
            </a:r>
          </a:p>
          <a:p>
            <a:r>
              <a:rPr lang="hu-HU" sz="4000" dirty="0" smtClean="0"/>
              <a:t>Email: </a:t>
            </a:r>
            <a:r>
              <a:rPr lang="hu-HU" sz="4000" dirty="0" err="1" smtClean="0">
                <a:hlinkClick r:id="rId2"/>
              </a:rPr>
              <a:t>snagyenes</a:t>
            </a:r>
            <a:r>
              <a:rPr lang="hu-HU" sz="4000" dirty="0" smtClean="0">
                <a:hlinkClick r:id="rId2"/>
              </a:rPr>
              <a:t>@</a:t>
            </a:r>
            <a:r>
              <a:rPr lang="hu-HU" sz="4000" dirty="0" err="1" smtClean="0">
                <a:hlinkClick r:id="rId2"/>
              </a:rPr>
              <a:t>gmail.com</a:t>
            </a:r>
            <a:endParaRPr lang="hu-HU" sz="4000" dirty="0" smtClean="0"/>
          </a:p>
          <a:p>
            <a:r>
              <a:rPr lang="hu-HU" sz="3600" dirty="0" smtClean="0"/>
              <a:t>2022. jún. 3 – </a:t>
            </a:r>
            <a:r>
              <a:rPr lang="hu-HU" sz="3600" dirty="0" err="1" smtClean="0"/>
              <a:t>Kendó</a:t>
            </a:r>
            <a:r>
              <a:rPr lang="hu-HU" sz="3600" dirty="0" smtClean="0"/>
              <a:t> Tábor, Győr / Lipót</a:t>
            </a:r>
          </a:p>
          <a:p>
            <a:endParaRPr lang="hu-HU" sz="4000" dirty="0"/>
          </a:p>
          <a:p>
            <a:endParaRPr lang="hu-HU" sz="4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05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1683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err="1"/>
              <a:t>Bushidou</a:t>
            </a:r>
            <a:r>
              <a:rPr lang="hu-HU" b="1" dirty="0"/>
              <a:t> (</a:t>
            </a:r>
            <a:r>
              <a:rPr lang="hu-HU" b="1" dirty="0" err="1"/>
              <a:t>busidó</a:t>
            </a:r>
            <a:r>
              <a:rPr lang="hu-HU" b="1" dirty="0"/>
              <a:t>) = „harcos útja</a:t>
            </a:r>
            <a:r>
              <a:rPr lang="hu-HU" b="1" dirty="0" smtClean="0"/>
              <a:t>”</a:t>
            </a:r>
            <a:br>
              <a:rPr lang="hu-HU" b="1" dirty="0" smtClean="0"/>
            </a:br>
            <a:r>
              <a:rPr lang="hu-HU" dirty="0" smtClean="0"/>
              <a:t>viselkedési kódex: bátorság, becsületesség, igazságosság,  önuralom</a:t>
            </a:r>
            <a:endParaRPr lang="hu-HU" b="1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05" y="1825625"/>
            <a:ext cx="1449213" cy="4351338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3460376" y="1825625"/>
            <a:ext cx="78934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BU  = </a:t>
            </a:r>
            <a:r>
              <a:rPr lang="ja-JP" altLang="en-US" b="1" dirty="0" smtClean="0"/>
              <a:t>戈</a:t>
            </a:r>
            <a:r>
              <a:rPr lang="hu-HU" altLang="ja-JP" b="1" dirty="0" smtClean="0"/>
              <a:t> (ősi fegyver, tőr) +</a:t>
            </a:r>
            <a:r>
              <a:rPr lang="ja-JP" altLang="en-US" b="1" dirty="0" smtClean="0"/>
              <a:t>止</a:t>
            </a:r>
            <a:r>
              <a:rPr lang="hu-HU" altLang="ja-JP" b="1" dirty="0" smtClean="0"/>
              <a:t> (megállít)</a:t>
            </a:r>
            <a:endParaRPr lang="ja-JP" altLang="en-US" b="1" dirty="0"/>
          </a:p>
          <a:p>
            <a:pPr marL="0" indent="0">
              <a:buNone/>
            </a:pPr>
            <a:r>
              <a:rPr lang="hu-HU" b="1" dirty="0" smtClean="0"/>
              <a:t>           kard, harc / bátorság, érték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SHI = férfi (harcos) </a:t>
            </a:r>
            <a:r>
              <a:rPr lang="hu-HU" b="1" dirty="0"/>
              <a:t> </a:t>
            </a:r>
            <a:r>
              <a:rPr lang="hu-HU" b="1" dirty="0" smtClean="0"/>
              <a:t>- lásd magyarul: lovag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DO = út, ösvény (lásd </a:t>
            </a:r>
            <a:r>
              <a:rPr lang="hu-HU" b="1" dirty="0" err="1" smtClean="0"/>
              <a:t>budhizmus</a:t>
            </a:r>
            <a:r>
              <a:rPr lang="hu-HU" b="1" dirty="0" smtClean="0"/>
              <a:t> is)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144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93376" y="-161365"/>
            <a:ext cx="10515600" cy="1075765"/>
          </a:xfrm>
        </p:spPr>
        <p:txBody>
          <a:bodyPr>
            <a:normAutofit/>
          </a:bodyPr>
          <a:lstStyle/>
          <a:p>
            <a:r>
              <a:rPr lang="hu-HU" sz="4800" b="1" dirty="0" err="1"/>
              <a:t>Daidōji</a:t>
            </a:r>
            <a:r>
              <a:rPr lang="hu-HU" sz="4800" b="1" dirty="0"/>
              <a:t> </a:t>
            </a:r>
            <a:r>
              <a:rPr lang="hu-HU" sz="4800" b="1" dirty="0" err="1"/>
              <a:t>Yūzan</a:t>
            </a:r>
            <a:r>
              <a:rPr lang="hu-HU" sz="4800" b="1" dirty="0"/>
              <a:t> </a:t>
            </a:r>
            <a:r>
              <a:rPr lang="hu-HU" sz="4800" dirty="0"/>
              <a:t>(</a:t>
            </a:r>
            <a:r>
              <a:rPr lang="ja-JP" altLang="en-US" sz="4800" dirty="0"/>
              <a:t>大道寺 友山</a:t>
            </a:r>
            <a:r>
              <a:rPr lang="en-US" altLang="ja-JP" sz="4800" dirty="0"/>
              <a:t>, </a:t>
            </a:r>
            <a:r>
              <a:rPr lang="en-US" altLang="ja-JP" sz="4800" b="1" dirty="0"/>
              <a:t>1639 –</a:t>
            </a:r>
            <a:r>
              <a:rPr lang="hu-HU" sz="4800" b="1" dirty="0"/>
              <a:t>1730)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3998260" y="1363894"/>
            <a:ext cx="8086164" cy="5494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i="1" dirty="0" err="1" smtClean="0"/>
              <a:t>Budō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shoshin-shū</a:t>
            </a:r>
            <a:r>
              <a:rPr lang="hu-HU" sz="4000" dirty="0" smtClean="0"/>
              <a:t> </a:t>
            </a:r>
          </a:p>
          <a:p>
            <a:pPr marL="0" indent="0">
              <a:buNone/>
            </a:pPr>
            <a:r>
              <a:rPr lang="hu-HU" altLang="ja-JP" sz="4000" dirty="0" smtClean="0"/>
              <a:t>     </a:t>
            </a:r>
            <a:r>
              <a:rPr lang="ja-JP" altLang="en-US" sz="4000" dirty="0" smtClean="0"/>
              <a:t>武</a:t>
            </a:r>
            <a:r>
              <a:rPr lang="ja-JP" altLang="en-US" sz="4000" dirty="0"/>
              <a:t>道初心</a:t>
            </a:r>
            <a:r>
              <a:rPr lang="ja-JP" altLang="en-US" sz="4000" dirty="0" smtClean="0"/>
              <a:t>集</a:t>
            </a:r>
            <a:r>
              <a:rPr lang="hu-HU" altLang="ja-JP" sz="4000" dirty="0" smtClean="0"/>
              <a:t>            </a:t>
            </a:r>
          </a:p>
          <a:p>
            <a:pPr marL="0" indent="0">
              <a:buNone/>
            </a:pPr>
            <a:r>
              <a:rPr lang="hu-HU" altLang="ja-JP" sz="4000" dirty="0" smtClean="0"/>
              <a:t>     </a:t>
            </a:r>
            <a:r>
              <a:rPr lang="hu-HU" altLang="ja-JP" sz="4000" dirty="0" err="1" smtClean="0"/>
              <a:t>Budó-bevezetés</a:t>
            </a:r>
            <a:endParaRPr lang="hu-HU" altLang="ja-JP" sz="4000" dirty="0"/>
          </a:p>
          <a:p>
            <a:pPr marL="0" indent="0">
              <a:buNone/>
            </a:pPr>
            <a:r>
              <a:rPr lang="en-US" altLang="ja-JP" sz="4000" i="1" dirty="0" smtClean="0"/>
              <a:t>Code </a:t>
            </a:r>
            <a:r>
              <a:rPr lang="en-US" altLang="ja-JP" sz="4000" i="1" dirty="0"/>
              <a:t>of the </a:t>
            </a:r>
            <a:r>
              <a:rPr lang="en-US" altLang="ja-JP" sz="4000" i="1" dirty="0" smtClean="0"/>
              <a:t>Samurai</a:t>
            </a:r>
            <a:r>
              <a:rPr lang="hu-HU" altLang="ja-JP" sz="4000" i="1" dirty="0"/>
              <a:t> </a:t>
            </a:r>
            <a:endParaRPr lang="hu-HU" altLang="ja-JP" sz="4000" i="1" dirty="0" smtClean="0"/>
          </a:p>
          <a:p>
            <a:pPr marL="0" indent="0">
              <a:buNone/>
            </a:pPr>
            <a:r>
              <a:rPr lang="hu-HU" altLang="ja-JP" sz="3600" dirty="0" err="1" smtClean="0"/>
              <a:t>by</a:t>
            </a:r>
            <a:r>
              <a:rPr lang="hu-HU" altLang="ja-JP" sz="3600" dirty="0" smtClean="0"/>
              <a:t> </a:t>
            </a:r>
            <a:r>
              <a:rPr lang="en-US" altLang="ja-JP" sz="3600" dirty="0"/>
              <a:t>Arthur </a:t>
            </a:r>
            <a:r>
              <a:rPr lang="en-US" altLang="ja-JP" sz="3600" dirty="0" smtClean="0"/>
              <a:t>L</a:t>
            </a:r>
            <a:r>
              <a:rPr lang="hu-HU" altLang="ja-JP" sz="3600" dirty="0" smtClean="0"/>
              <a:t>.</a:t>
            </a:r>
            <a:r>
              <a:rPr lang="en-US" altLang="ja-JP" sz="3600" dirty="0" smtClean="0"/>
              <a:t> Sadler</a:t>
            </a:r>
            <a:r>
              <a:rPr lang="hu-HU" altLang="ja-JP" sz="3600" dirty="0" smtClean="0"/>
              <a:t>, 1941</a:t>
            </a:r>
            <a:endParaRPr lang="hu-HU" altLang="ja-JP" sz="3600" dirty="0"/>
          </a:p>
          <a:p>
            <a:pPr marL="0" indent="0">
              <a:buNone/>
            </a:pP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3 alaptulajdonság: </a:t>
            </a:r>
          </a:p>
          <a:p>
            <a:pPr>
              <a:buFontTx/>
              <a:buChar char="-"/>
            </a:pPr>
            <a:r>
              <a:rPr lang="hu-HU" sz="4000" dirty="0" smtClean="0">
                <a:solidFill>
                  <a:srgbClr val="FF0000"/>
                </a:solidFill>
              </a:rPr>
              <a:t>Hűség, helyes magatartás, bátorság</a:t>
            </a:r>
          </a:p>
          <a:p>
            <a:pPr marL="0" indent="0">
              <a:buNone/>
            </a:pPr>
            <a:endParaRPr lang="hu-HU" sz="4000" dirty="0"/>
          </a:p>
        </p:txBody>
      </p:sp>
      <p:pic>
        <p:nvPicPr>
          <p:cNvPr id="7" name="Tartalom helye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09" y="914400"/>
            <a:ext cx="3473543" cy="5873140"/>
          </a:xfr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59" y="839756"/>
            <a:ext cx="3361765" cy="51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明</a:t>
            </a:r>
            <a:r>
              <a:rPr lang="ja-JP" altLang="en-US" b="1" dirty="0" smtClean="0">
                <a:solidFill>
                  <a:srgbClr val="FF0000"/>
                </a:solidFill>
              </a:rPr>
              <a:t>治</a:t>
            </a:r>
            <a:r>
              <a:rPr lang="hu-HU" altLang="ja-JP" dirty="0" smtClean="0">
                <a:solidFill>
                  <a:srgbClr val="FF0000"/>
                </a:solidFill>
              </a:rPr>
              <a:t> (</a:t>
            </a:r>
            <a:r>
              <a:rPr lang="hu-HU" altLang="hu-HU" b="1" i="1" dirty="0" err="1" smtClean="0">
                <a:solidFill>
                  <a:srgbClr val="FF0000"/>
                </a:solidFill>
              </a:rPr>
              <a:t>Meiji</a:t>
            </a:r>
            <a:r>
              <a:rPr lang="hu-HU" altLang="hu-HU" b="1" dirty="0" smtClean="0">
                <a:solidFill>
                  <a:srgbClr val="FF0000"/>
                </a:solidFill>
              </a:rPr>
              <a:t>) - </a:t>
            </a:r>
            <a:r>
              <a:rPr lang="hu-HU" altLang="hu-HU" b="1" dirty="0" err="1" smtClean="0">
                <a:solidFill>
                  <a:srgbClr val="FF0000"/>
                </a:solidFill>
              </a:rPr>
              <a:t>Meidzsi</a:t>
            </a:r>
            <a:r>
              <a:rPr lang="hu-HU" altLang="hu-HU" b="1" dirty="0" smtClean="0">
                <a:solidFill>
                  <a:srgbClr val="FF0000"/>
                </a:solidFill>
              </a:rPr>
              <a:t> </a:t>
            </a:r>
            <a:r>
              <a:rPr lang="hu-HU" altLang="hu-HU" b="1" dirty="0">
                <a:solidFill>
                  <a:srgbClr val="FF0000"/>
                </a:solidFill>
              </a:rPr>
              <a:t>korszak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765" y="1296706"/>
            <a:ext cx="11645153" cy="5561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altLang="hu-HU" sz="3200" b="1" dirty="0">
                <a:solidFill>
                  <a:srgbClr val="FF0000"/>
                </a:solidFill>
              </a:rPr>
              <a:t>1868:</a:t>
            </a:r>
            <a:r>
              <a:rPr lang="hu-HU" altLang="hu-HU" sz="3200" dirty="0"/>
              <a:t> a császár körül tömörült ellenzék leveri a </a:t>
            </a:r>
            <a:r>
              <a:rPr lang="hu-HU" altLang="hu-HU" sz="3200" dirty="0" err="1"/>
              <a:t>shōgun</a:t>
            </a:r>
            <a:r>
              <a:rPr lang="hu-HU" altLang="hu-HU" sz="3200" dirty="0"/>
              <a:t> csapatait</a:t>
            </a:r>
          </a:p>
          <a:p>
            <a:pPr>
              <a:buFontTx/>
              <a:buNone/>
            </a:pPr>
            <a:r>
              <a:rPr lang="hu-HU" altLang="hu-HU" sz="3200" b="1" u="sng" dirty="0" smtClean="0">
                <a:solidFill>
                  <a:srgbClr val="FF0000"/>
                </a:solidFill>
              </a:rPr>
              <a:t>1868-1912</a:t>
            </a:r>
            <a:r>
              <a:rPr lang="hu-HU" altLang="hu-HU" sz="3200" dirty="0" smtClean="0"/>
              <a:t> </a:t>
            </a:r>
            <a:r>
              <a:rPr lang="hu-HU" altLang="hu-HU" sz="3200" b="1" dirty="0" err="1"/>
              <a:t>Meiji</a:t>
            </a:r>
            <a:r>
              <a:rPr lang="hu-HU" altLang="hu-HU" sz="3200" b="1" dirty="0"/>
              <a:t> korszak </a:t>
            </a:r>
            <a:r>
              <a:rPr lang="hu-HU" altLang="hu-HU" sz="3200" dirty="0"/>
              <a:t>(a császár hatalmának helyreállítása)</a:t>
            </a:r>
          </a:p>
          <a:p>
            <a:pPr>
              <a:buFontTx/>
              <a:buNone/>
            </a:pPr>
            <a:r>
              <a:rPr lang="hu-HU" altLang="hu-HU" sz="3200" dirty="0" smtClean="0"/>
              <a:t>nyitás </a:t>
            </a:r>
            <a:r>
              <a:rPr lang="hu-HU" altLang="hu-HU" sz="3200" dirty="0"/>
              <a:t>és terjeszkedés</a:t>
            </a:r>
          </a:p>
          <a:p>
            <a:r>
              <a:rPr lang="hu-HU" altLang="hu-HU" sz="3200" dirty="0"/>
              <a:t>felülről jövő forradalom, ahol a feudális és kapitalista viszonyok keverednek</a:t>
            </a:r>
          </a:p>
          <a:p>
            <a:r>
              <a:rPr lang="hu-HU" altLang="hu-HU" sz="3200" dirty="0"/>
              <a:t>reformok a lemaradás felszámolására, a mezőgazdaság modernizálása, gyors </a:t>
            </a:r>
            <a:r>
              <a:rPr lang="hu-HU" altLang="hu-HU" sz="3200" dirty="0" smtClean="0"/>
              <a:t>iparosítás</a:t>
            </a:r>
          </a:p>
          <a:p>
            <a:r>
              <a:rPr lang="hu-HU" altLang="hu-HU" sz="3200" b="1" dirty="0" smtClean="0">
                <a:solidFill>
                  <a:srgbClr val="FF0000"/>
                </a:solidFill>
              </a:rPr>
              <a:t>Harcosok </a:t>
            </a:r>
            <a:r>
              <a:rPr lang="hu-HU" altLang="hu-HU" sz="3200" dirty="0" smtClean="0">
                <a:sym typeface="Wingdings" panose="05000000000000000000" pitchFamily="2" charset="2"/>
              </a:rPr>
              <a:t> </a:t>
            </a:r>
            <a:r>
              <a:rPr lang="hu-HU" altLang="hu-HU" sz="3200" dirty="0" err="1" smtClean="0">
                <a:sym typeface="Wingdings" panose="05000000000000000000" pitchFamily="2" charset="2"/>
              </a:rPr>
              <a:t>külf</a:t>
            </a:r>
            <a:r>
              <a:rPr lang="hu-HU" altLang="hu-HU" sz="3200" dirty="0" smtClean="0">
                <a:sym typeface="Wingdings" panose="05000000000000000000" pitchFamily="2" charset="2"/>
              </a:rPr>
              <a:t>. Iskolák / értelmiség, </a:t>
            </a:r>
            <a:r>
              <a:rPr lang="hu-HU" altLang="hu-HU" sz="3200" dirty="0" err="1" smtClean="0">
                <a:sym typeface="Wingdings" panose="05000000000000000000" pitchFamily="2" charset="2"/>
              </a:rPr>
              <a:t>minsztériumok</a:t>
            </a:r>
            <a:r>
              <a:rPr lang="hu-HU" altLang="hu-HU" sz="3200" dirty="0">
                <a:sym typeface="Wingdings" panose="05000000000000000000" pitchFamily="2" charset="2"/>
              </a:rPr>
              <a:t> </a:t>
            </a:r>
            <a:r>
              <a:rPr lang="hu-HU" altLang="hu-HU" sz="3200" dirty="0" smtClean="0">
                <a:sym typeface="Wingdings" panose="05000000000000000000" pitchFamily="2" charset="2"/>
              </a:rPr>
              <a:t>munkatársai, cégvezetők (23%   1880-as évek / 35%   1920-as évek)</a:t>
            </a:r>
          </a:p>
          <a:p>
            <a:pPr marL="0" indent="0">
              <a:buNone/>
            </a:pPr>
            <a:r>
              <a:rPr lang="hu-HU" altLang="hu-HU" sz="3200" dirty="0">
                <a:sym typeface="Wingdings" panose="05000000000000000000" pitchFamily="2" charset="2"/>
              </a:rPr>
              <a:t> </a:t>
            </a:r>
            <a:r>
              <a:rPr lang="hu-HU" altLang="hu-HU" sz="3200" dirty="0" smtClean="0">
                <a:sym typeface="Wingdings" panose="05000000000000000000" pitchFamily="2" charset="2"/>
              </a:rPr>
              <a:t> </a:t>
            </a:r>
            <a:r>
              <a:rPr lang="hu-HU" altLang="hu-HU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harcművészetek</a:t>
            </a:r>
            <a:r>
              <a:rPr lang="hu-HU" altLang="hu-HU" sz="3200" dirty="0" smtClean="0">
                <a:sym typeface="Wingdings" panose="05000000000000000000" pitchFamily="2" charset="2"/>
              </a:rPr>
              <a:t> </a:t>
            </a: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9528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93576"/>
            <a:ext cx="10515600" cy="4351338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3600" dirty="0"/>
              <a:t>Egy hasznos kifejezés, amelyet jó tudni</a:t>
            </a:r>
          </a:p>
          <a:p>
            <a:pPr algn="ctr">
              <a:buFontTx/>
              <a:buNone/>
            </a:pPr>
            <a:endParaRPr lang="hu-HU" altLang="hu-HU" b="1" dirty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hu-HU" altLang="hu-HU" sz="4800" b="1" dirty="0">
                <a:solidFill>
                  <a:srgbClr val="FF3300"/>
                </a:solidFill>
              </a:rPr>
              <a:t>DOMO </a:t>
            </a:r>
            <a:r>
              <a:rPr lang="hu-HU" altLang="hu-HU" sz="4800" b="1" dirty="0" smtClean="0">
                <a:solidFill>
                  <a:srgbClr val="FF3300"/>
                </a:solidFill>
              </a:rPr>
              <a:t>ARIGATO</a:t>
            </a:r>
          </a:p>
          <a:p>
            <a:pPr algn="ctr">
              <a:buFontTx/>
              <a:buNone/>
            </a:pPr>
            <a:endParaRPr lang="hu-HU" altLang="hu-HU" dirty="0"/>
          </a:p>
          <a:p>
            <a:pPr>
              <a:buNone/>
            </a:pPr>
            <a:r>
              <a:rPr lang="hu-HU" altLang="hu-HU" sz="3600" dirty="0" smtClean="0"/>
              <a:t>(</a:t>
            </a:r>
            <a:r>
              <a:rPr lang="hu-HU" altLang="hu-HU" sz="3600" dirty="0" smtClean="0">
                <a:solidFill>
                  <a:srgbClr val="FF0000"/>
                </a:solidFill>
              </a:rPr>
              <a:t>Domus</a:t>
            </a:r>
            <a:r>
              <a:rPr lang="hu-HU" altLang="hu-HU" sz="3600" dirty="0" smtClean="0"/>
              <a:t> áruháznak </a:t>
            </a:r>
            <a:r>
              <a:rPr lang="hu-HU" altLang="hu-HU" sz="3600" dirty="0" smtClean="0">
                <a:solidFill>
                  <a:srgbClr val="FF0000"/>
                </a:solidFill>
              </a:rPr>
              <a:t>agitálok </a:t>
            </a:r>
            <a:r>
              <a:rPr lang="hu-HU" altLang="hu-HU" sz="3600" dirty="0" smtClean="0"/>
              <a:t>bútorvásárláskor?  Nem!)</a:t>
            </a:r>
          </a:p>
          <a:p>
            <a:pPr>
              <a:buFontTx/>
              <a:buNone/>
            </a:pPr>
            <a:r>
              <a:rPr lang="hu-HU" altLang="hu-HU" sz="3600" dirty="0" smtClean="0"/>
              <a:t>Olasz</a:t>
            </a:r>
            <a:r>
              <a:rPr lang="hu-HU" altLang="hu-HU" sz="3600" dirty="0"/>
              <a:t>? Spanyol? </a:t>
            </a:r>
          </a:p>
          <a:p>
            <a:pPr>
              <a:buFontTx/>
              <a:buNone/>
            </a:pPr>
            <a:r>
              <a:rPr lang="hu-HU" altLang="hu-HU" sz="3600" dirty="0"/>
              <a:t>Japán</a:t>
            </a:r>
            <a:r>
              <a:rPr lang="hu-HU" altLang="hu-HU" sz="3600" dirty="0" smtClean="0"/>
              <a:t>! </a:t>
            </a:r>
            <a:r>
              <a:rPr lang="hu-HU" altLang="hu-HU" sz="3600" b="1" dirty="0" smtClean="0">
                <a:solidFill>
                  <a:srgbClr val="FF0000"/>
                </a:solidFill>
              </a:rPr>
              <a:t>Köszönöm szépen</a:t>
            </a:r>
            <a:endParaRPr lang="hu-HU" altLang="hu-HU" sz="3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9334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5876"/>
            <a:ext cx="10741089" cy="6782124"/>
          </a:xfrm>
        </p:spPr>
        <p:txBody>
          <a:bodyPr>
            <a:normAutofit lnSpcReduction="10000"/>
          </a:bodyPr>
          <a:lstStyle/>
          <a:p>
            <a:r>
              <a:rPr lang="hu-HU" altLang="hu-HU" sz="3600" b="1" dirty="0">
                <a:solidFill>
                  <a:srgbClr val="00B0F0"/>
                </a:solidFill>
              </a:rPr>
              <a:t>Kínai:</a:t>
            </a:r>
          </a:p>
          <a:p>
            <a:pPr>
              <a:buFontTx/>
              <a:buNone/>
            </a:pPr>
            <a:r>
              <a:rPr lang="hu-HU" altLang="hu-HU" sz="3600" dirty="0"/>
              <a:t>   - </a:t>
            </a:r>
            <a:r>
              <a:rPr lang="hu-HU" altLang="hu-HU" sz="3600" b="1" dirty="0" smtClean="0"/>
              <a:t>izoláló nyelv</a:t>
            </a:r>
            <a:r>
              <a:rPr lang="hu-HU" altLang="hu-HU" sz="3600" dirty="0" smtClean="0"/>
              <a:t>, tonális</a:t>
            </a:r>
            <a:endParaRPr lang="hu-HU" altLang="hu-HU" sz="3600" dirty="0"/>
          </a:p>
          <a:p>
            <a:r>
              <a:rPr lang="hu-HU" altLang="hu-HU" sz="3600" b="1" dirty="0">
                <a:solidFill>
                  <a:srgbClr val="FF0000"/>
                </a:solidFill>
              </a:rPr>
              <a:t>Japán:</a:t>
            </a:r>
          </a:p>
          <a:p>
            <a:pPr>
              <a:buFontTx/>
              <a:buNone/>
            </a:pPr>
            <a:r>
              <a:rPr lang="hu-HU" altLang="hu-HU" sz="3600" dirty="0"/>
              <a:t>   - nem rokona a kínainak, csak átvették a kínai írást, </a:t>
            </a:r>
          </a:p>
          <a:p>
            <a:pPr>
              <a:buFontTx/>
              <a:buNone/>
            </a:pPr>
            <a:r>
              <a:rPr lang="hu-HU" altLang="hu-HU" sz="3600" dirty="0"/>
              <a:t>   - majd ebből származtatva bevezettek </a:t>
            </a:r>
            <a:r>
              <a:rPr lang="hu-HU" altLang="hu-HU" sz="3600" dirty="0" smtClean="0"/>
              <a:t>2-féle szótagírást 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   (</a:t>
            </a:r>
            <a:r>
              <a:rPr lang="hu-HU" altLang="hu-HU" sz="3600" dirty="0" err="1" smtClean="0"/>
              <a:t>hirgana</a:t>
            </a:r>
            <a:r>
              <a:rPr lang="hu-HU" altLang="hu-HU" sz="3600" dirty="0" smtClean="0"/>
              <a:t> és </a:t>
            </a:r>
            <a:r>
              <a:rPr lang="hu-HU" altLang="hu-HU" sz="3600" dirty="0" err="1" smtClean="0"/>
              <a:t>katakana</a:t>
            </a:r>
            <a:r>
              <a:rPr lang="hu-HU" altLang="hu-HU" sz="3600" dirty="0" smtClean="0"/>
              <a:t>)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 - </a:t>
            </a:r>
            <a:r>
              <a:rPr lang="hu-HU" altLang="hu-HU" sz="3600" b="1" dirty="0" err="1" smtClean="0"/>
              <a:t>agglitunáló</a:t>
            </a:r>
            <a:r>
              <a:rPr lang="hu-HU" altLang="hu-HU" sz="3600" dirty="0" smtClean="0"/>
              <a:t> („ragozó”) nyelv   // a magyar is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---------------------------------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Flektáló („hajlító”) nyelvek – legtöbb európai nyelv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   pl. angol: </a:t>
            </a:r>
            <a:r>
              <a:rPr lang="hu-HU" altLang="hu-HU" sz="3600" b="1" dirty="0" smtClean="0"/>
              <a:t>song</a:t>
            </a:r>
            <a:r>
              <a:rPr lang="hu-HU" altLang="hu-HU" sz="3600" dirty="0" smtClean="0"/>
              <a:t> (dal) – </a:t>
            </a:r>
            <a:r>
              <a:rPr lang="hu-HU" altLang="hu-HU" sz="3600" b="1" dirty="0" smtClean="0"/>
              <a:t>sing</a:t>
            </a:r>
            <a:r>
              <a:rPr lang="hu-HU" altLang="hu-HU" sz="3600" dirty="0" smtClean="0"/>
              <a:t> (dalol)</a:t>
            </a:r>
          </a:p>
          <a:p>
            <a:pPr>
              <a:buFontTx/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   </a:t>
            </a:r>
            <a:endParaRPr lang="hu-HU" altLang="hu-HU" sz="3600" dirty="0"/>
          </a:p>
        </p:txBody>
      </p:sp>
    </p:spTree>
    <p:extLst>
      <p:ext uri="{BB962C8B-B14F-4D97-AF65-F5344CB8AC3E}">
        <p14:creationId xmlns:p14="http://schemas.microsoft.com/office/powerpoint/2010/main" val="26371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6130" y="394448"/>
            <a:ext cx="10515600" cy="161897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300" b="1" dirty="0">
                <a:solidFill>
                  <a:srgbClr val="FF0000"/>
                </a:solidFill>
              </a:rPr>
              <a:t>Hét napjai / </a:t>
            </a:r>
            <a:r>
              <a:rPr lang="hu-HU" sz="5300" b="1" dirty="0" err="1">
                <a:solidFill>
                  <a:srgbClr val="FF0000"/>
                </a:solidFill>
              </a:rPr>
              <a:t>Days</a:t>
            </a:r>
            <a:r>
              <a:rPr lang="hu-HU" sz="5300" b="1" dirty="0">
                <a:solidFill>
                  <a:srgbClr val="FF0000"/>
                </a:solidFill>
              </a:rPr>
              <a:t> of </a:t>
            </a:r>
            <a:r>
              <a:rPr lang="hu-HU" sz="5300" b="1" dirty="0" err="1">
                <a:solidFill>
                  <a:srgbClr val="FF0000"/>
                </a:solidFill>
              </a:rPr>
              <a:t>the</a:t>
            </a:r>
            <a:r>
              <a:rPr lang="hu-HU" sz="5300" b="1" dirty="0">
                <a:solidFill>
                  <a:srgbClr val="FF0000"/>
                </a:solidFill>
              </a:rPr>
              <a:t> </a:t>
            </a:r>
            <a:r>
              <a:rPr lang="hu-HU" sz="5300" b="1" dirty="0" err="1" smtClean="0">
                <a:solidFill>
                  <a:srgbClr val="FF0000"/>
                </a:solidFill>
              </a:rPr>
              <a:t>Week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ókori görögök, 4 ősi elem:  </a:t>
            </a:r>
            <a:r>
              <a:rPr lang="hu-HU" b="1" dirty="0" smtClean="0">
                <a:solidFill>
                  <a:srgbClr val="FF0000"/>
                </a:solidFill>
              </a:rPr>
              <a:t>tűz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rgbClr val="00B0F0"/>
                </a:solidFill>
              </a:rPr>
              <a:t>víz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föld</a:t>
            </a:r>
            <a:r>
              <a:rPr lang="hu-HU" b="1" dirty="0" smtClean="0"/>
              <a:t>, levegő</a:t>
            </a:r>
            <a:br>
              <a:rPr lang="hu-HU" b="1" dirty="0" smtClean="0"/>
            </a:br>
            <a:r>
              <a:rPr lang="hu-HU" b="1" dirty="0" smtClean="0"/>
              <a:t>de Kína - Japán, </a:t>
            </a:r>
            <a:r>
              <a:rPr lang="hu-HU" b="1" u="sng" dirty="0" smtClean="0"/>
              <a:t>5 ősi elem</a:t>
            </a:r>
            <a:r>
              <a:rPr lang="hu-HU" b="1" dirty="0" smtClean="0"/>
              <a:t>: </a:t>
            </a:r>
            <a:r>
              <a:rPr lang="hu-HU" b="1" dirty="0" smtClean="0">
                <a:solidFill>
                  <a:srgbClr val="FF0000"/>
                </a:solidFill>
              </a:rPr>
              <a:t>tűz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rgbClr val="00B0F0"/>
                </a:solidFill>
              </a:rPr>
              <a:t>víz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föld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rgbClr val="00B050"/>
                </a:solidFill>
              </a:rPr>
              <a:t>fa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chemeClr val="accent4"/>
                </a:solidFill>
              </a:rPr>
              <a:t>fém</a:t>
            </a:r>
            <a:endParaRPr lang="hu-HU" b="1" dirty="0">
              <a:solidFill>
                <a:schemeClr val="accent4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342664"/>
              </p:ext>
            </p:extLst>
          </p:nvPr>
        </p:nvGraphicFramePr>
        <p:xfrm>
          <a:off x="942940" y="2419738"/>
          <a:ext cx="10887636" cy="3657600"/>
        </p:xfrm>
        <a:graphic>
          <a:graphicData uri="http://schemas.openxmlformats.org/drawingml/2006/table">
            <a:tbl>
              <a:tblPr/>
              <a:tblGrid>
                <a:gridCol w="272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1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700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Magyar / English</a:t>
                      </a:r>
                      <a:endParaRPr lang="hu-H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hu-HU" sz="24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Kanji</a:t>
                      </a:r>
                      <a:endParaRPr lang="hu-H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Hiragana</a:t>
                      </a:r>
                      <a:endParaRPr lang="hu-H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Rōmaji</a:t>
                      </a:r>
                      <a:endParaRPr lang="hu-H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Hétfő / 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げつ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getsu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r>
                        <a:rPr lang="hu-HU" sz="2400" dirty="0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400" baseline="0" dirty="0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2400" baseline="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youbi</a:t>
                      </a:r>
                      <a:r>
                        <a:rPr lang="hu-HU" sz="2400" dirty="0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Kedd / 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火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solidFill>
                            <a:srgbClr val="FF00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か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Szerda / 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solidFill>
                            <a:srgbClr val="00B0F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水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solidFill>
                            <a:srgbClr val="00B0F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すい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sui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Csütörtök </a:t>
                      </a:r>
                      <a:r>
                        <a:rPr lang="hu-H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solidFill>
                            <a:srgbClr val="00B05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木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solidFill>
                            <a:srgbClr val="00B05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もく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moku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Péntek</a:t>
                      </a:r>
                      <a:r>
                        <a:rPr lang="hu-H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solidFill>
                            <a:schemeClr val="accent4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金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solidFill>
                            <a:schemeClr val="accent4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きん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kin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Szombat/ 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ど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Vasárnap / Sunday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altLang="ja-JP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24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曜日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にち</a:t>
                      </a:r>
                      <a:r>
                        <a:rPr lang="ja-JP" altLang="en-US" sz="24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ようび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b="1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nichi</a:t>
                      </a:r>
                      <a:r>
                        <a:rPr lang="hu-HU" sz="2400" dirty="0" err="1" smtClean="0"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yōbi</a:t>
                      </a:r>
                      <a:endParaRPr lang="hu-HU" sz="2400" dirty="0"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580" y="48500"/>
            <a:ext cx="11504644" cy="1325563"/>
          </a:xfrm>
        </p:spPr>
        <p:txBody>
          <a:bodyPr/>
          <a:lstStyle/>
          <a:p>
            <a:pPr algn="ctr"/>
            <a:r>
              <a:rPr lang="hu-HU" b="1" dirty="0" err="1" smtClean="0"/>
              <a:t>daimyō</a:t>
            </a:r>
            <a:r>
              <a:rPr lang="hu-HU" b="1" dirty="0" smtClean="0"/>
              <a:t> (</a:t>
            </a:r>
            <a:r>
              <a:rPr lang="ja-JP" altLang="en-US" b="1" dirty="0">
                <a:latin typeface="MS Mincho" panose="02020609040205080304" pitchFamily="49" charset="-128"/>
                <a:ea typeface="MS Mincho" panose="02020609040205080304" pitchFamily="49" charset="-128"/>
              </a:rPr>
              <a:t>大</a:t>
            </a:r>
            <a:r>
              <a:rPr lang="ja-JP" altLang="en-US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名</a:t>
            </a:r>
            <a:r>
              <a:rPr lang="hu-HU" altLang="ja-JP" b="1" dirty="0" smtClean="0"/>
              <a:t>) = </a:t>
            </a:r>
            <a:r>
              <a:rPr lang="hu-HU" altLang="ja-JP" b="1" dirty="0" err="1" smtClean="0"/>
              <a:t>feudal</a:t>
            </a:r>
            <a:r>
              <a:rPr lang="hu-HU" altLang="ja-JP" b="1" dirty="0" smtClean="0"/>
              <a:t> </a:t>
            </a:r>
            <a:r>
              <a:rPr lang="hu-HU" altLang="ja-JP" b="1" dirty="0" err="1" smtClean="0"/>
              <a:t>lords</a:t>
            </a:r>
            <a:r>
              <a:rPr lang="hu-HU" altLang="ja-JP" b="1" dirty="0" smtClean="0"/>
              <a:t> / feudális földesurak</a:t>
            </a:r>
            <a:br>
              <a:rPr lang="hu-HU" altLang="ja-JP" b="1" dirty="0" smtClean="0"/>
            </a:br>
            <a:r>
              <a:rPr lang="hu-HU" altLang="ja-JP" b="1" dirty="0"/>
              <a:t> </a:t>
            </a:r>
            <a:r>
              <a:rPr lang="hu-HU" altLang="ja-JP" b="1" dirty="0" smtClean="0"/>
              <a:t>    </a:t>
            </a:r>
            <a:r>
              <a:rPr lang="hu-HU" altLang="ja-JP" sz="4000" dirty="0" smtClean="0"/>
              <a:t>(</a:t>
            </a:r>
            <a:r>
              <a:rPr lang="hu-HU" altLang="ja-JP" sz="4000" dirty="0" err="1" smtClean="0"/>
              <a:t>Magyaroszág</a:t>
            </a:r>
            <a:r>
              <a:rPr lang="hu-HU" altLang="ja-JP" sz="4000" dirty="0" smtClean="0"/>
              <a:t>: Koppány, Csák Máté)</a:t>
            </a:r>
            <a:endParaRPr lang="hu-HU" sz="40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64" y="1728011"/>
            <a:ext cx="8325041" cy="4999361"/>
          </a:xfrm>
        </p:spPr>
      </p:pic>
      <p:sp>
        <p:nvSpPr>
          <p:cNvPr id="5" name="Téglalap 4"/>
          <p:cNvSpPr/>
          <p:nvPr/>
        </p:nvSpPr>
        <p:spPr>
          <a:xfrm>
            <a:off x="9517224" y="5019869"/>
            <a:ext cx="1944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400" dirty="0"/>
              <a:t>1570</a:t>
            </a:r>
          </a:p>
        </p:txBody>
      </p:sp>
    </p:spTree>
    <p:extLst>
      <p:ext uri="{BB962C8B-B14F-4D97-AF65-F5344CB8AC3E}">
        <p14:creationId xmlns:p14="http://schemas.microsoft.com/office/powerpoint/2010/main" val="42724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9352" y="102612"/>
            <a:ext cx="11296073" cy="850900"/>
          </a:xfrm>
        </p:spPr>
        <p:txBody>
          <a:bodyPr>
            <a:noAutofit/>
          </a:bodyPr>
          <a:lstStyle/>
          <a:p>
            <a:r>
              <a:rPr lang="hu-HU" altLang="hu-HU" b="1" dirty="0" err="1" smtClean="0"/>
              <a:t>Tokugawa</a:t>
            </a:r>
            <a:r>
              <a:rPr lang="hu-HU" altLang="hu-HU" b="1" dirty="0" smtClean="0"/>
              <a:t> </a:t>
            </a:r>
            <a:r>
              <a:rPr lang="hu-HU" altLang="hu-HU" b="1" dirty="0" err="1" smtClean="0"/>
              <a:t>sh</a:t>
            </a:r>
            <a:r>
              <a:rPr lang="hu-HU" b="1" dirty="0" err="1"/>
              <a:t>ō</a:t>
            </a:r>
            <a:r>
              <a:rPr lang="hu-HU" altLang="hu-HU" b="1" dirty="0" err="1" smtClean="0"/>
              <a:t>gun-ok</a:t>
            </a:r>
            <a:r>
              <a:rPr lang="hu-HU" altLang="hu-HU" b="1" dirty="0" smtClean="0"/>
              <a:t> (1600-1868) </a:t>
            </a:r>
            <a:r>
              <a:rPr lang="hu-HU" altLang="hu-HU" b="1" dirty="0"/>
              <a:t>/ </a:t>
            </a:r>
            <a:r>
              <a:rPr lang="hu-HU" altLang="hu-HU" b="1" dirty="0" err="1"/>
              <a:t>Edo-korszak</a:t>
            </a:r>
            <a:r>
              <a:rPr lang="hu-HU" altLang="hu-HU" b="1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007" y="1131311"/>
            <a:ext cx="11702618" cy="55451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3600" dirty="0" smtClean="0"/>
              <a:t> Az </a:t>
            </a:r>
            <a:r>
              <a:rPr lang="hu-HU" altLang="hu-HU" sz="3600" dirty="0"/>
              <a:t>elzárkózás politikája</a:t>
            </a:r>
          </a:p>
          <a:p>
            <a:pPr>
              <a:lnSpc>
                <a:spcPct val="80000"/>
              </a:lnSpc>
            </a:pPr>
            <a:r>
              <a:rPr lang="hu-HU" altLang="hu-HU" sz="3600" dirty="0"/>
              <a:t>központi kormányzat, a </a:t>
            </a:r>
            <a:r>
              <a:rPr lang="hu-HU" altLang="hu-HU" sz="3600" dirty="0" smtClean="0"/>
              <a:t>földbirtokok újraelosztása </a:t>
            </a:r>
            <a:endParaRPr lang="hu-HU" altLang="hu-HU" sz="3600" dirty="0"/>
          </a:p>
          <a:p>
            <a:pPr>
              <a:lnSpc>
                <a:spcPct val="80000"/>
              </a:lnSpc>
            </a:pPr>
            <a:r>
              <a:rPr lang="hu-HU" altLang="hu-HU" sz="3600" dirty="0" smtClean="0"/>
              <a:t>társadalmi </a:t>
            </a:r>
            <a:r>
              <a:rPr lang="hu-HU" altLang="hu-HU" sz="3600" dirty="0"/>
              <a:t>hierarchia:                      </a:t>
            </a:r>
            <a:r>
              <a:rPr lang="hu-HU" altLang="hu-HU" sz="3600" dirty="0" smtClean="0"/>
              <a:t>                                            (1</a:t>
            </a:r>
            <a:r>
              <a:rPr lang="hu-HU" altLang="hu-HU" sz="3600" dirty="0"/>
              <a:t>) </a:t>
            </a:r>
            <a:r>
              <a:rPr lang="hu-HU" altLang="hu-HU" sz="3600" b="1" dirty="0" smtClean="0">
                <a:solidFill>
                  <a:srgbClr val="FF0000"/>
                </a:solidFill>
              </a:rPr>
              <a:t>harcosok  </a:t>
            </a:r>
            <a:r>
              <a:rPr lang="hu-HU" altLang="hu-HU" sz="3600" dirty="0" smtClean="0"/>
              <a:t>(</a:t>
            </a:r>
            <a:r>
              <a:rPr lang="ja-JP" altLang="en-US" sz="32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士</a:t>
            </a:r>
            <a:r>
              <a:rPr lang="ja-JP" altLang="en-US" sz="3600" dirty="0"/>
              <a:t> </a:t>
            </a:r>
            <a:r>
              <a:rPr lang="hu-HU" altLang="hu-HU" sz="3600" i="1" dirty="0" err="1" smtClean="0"/>
              <a:t>shi</a:t>
            </a:r>
            <a:r>
              <a:rPr lang="hu-HU" altLang="hu-HU" sz="3600" dirty="0"/>
              <a:t>) - </a:t>
            </a:r>
            <a:r>
              <a:rPr lang="hu-HU" altLang="hu-HU" sz="3600" dirty="0" err="1"/>
              <a:t>bushi</a:t>
            </a:r>
            <a:r>
              <a:rPr lang="hu-HU" altLang="hu-HU" sz="3600" dirty="0"/>
              <a:t> (</a:t>
            </a:r>
            <a:r>
              <a:rPr lang="ja-JP" altLang="en-US" sz="36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武士</a:t>
            </a:r>
            <a:r>
              <a:rPr lang="en-US" altLang="ja-JP" sz="3600" dirty="0" smtClean="0"/>
              <a:t>)</a:t>
            </a:r>
            <a:r>
              <a:rPr lang="hu-HU" altLang="ja-JP" sz="3600" dirty="0" smtClean="0"/>
              <a:t> [</a:t>
            </a:r>
            <a:r>
              <a:rPr lang="hu-HU" altLang="ja-JP" sz="3600" dirty="0" err="1" smtClean="0"/>
              <a:t>s</a:t>
            </a:r>
            <a:r>
              <a:rPr lang="hu-HU" altLang="hu-HU" sz="3600" dirty="0" err="1" smtClean="0"/>
              <a:t>amurai</a:t>
            </a:r>
            <a:r>
              <a:rPr lang="hu-HU" altLang="hu-HU" sz="3600" dirty="0" smtClean="0"/>
              <a:t> </a:t>
            </a:r>
            <a:r>
              <a:rPr lang="ja-JP" altLang="en-US" sz="36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侍</a:t>
            </a:r>
            <a:r>
              <a:rPr lang="hu-HU" altLang="ja-JP" sz="3600" dirty="0" smtClean="0"/>
              <a:t>] / </a:t>
            </a:r>
            <a:r>
              <a:rPr lang="hu-HU" altLang="ja-JP" sz="3600" b="1" dirty="0" smtClean="0">
                <a:solidFill>
                  <a:srgbClr val="FF0000"/>
                </a:solidFill>
              </a:rPr>
              <a:t>nemesség</a:t>
            </a:r>
            <a:r>
              <a:rPr lang="hu-HU" altLang="hu-HU" sz="3600" dirty="0" smtClean="0"/>
              <a:t>                                                                          </a:t>
            </a:r>
            <a:r>
              <a:rPr lang="hu-HU" altLang="hu-HU" sz="3600" dirty="0"/>
              <a:t>(2) </a:t>
            </a:r>
            <a:r>
              <a:rPr lang="hu-HU" altLang="hu-HU" sz="3600" b="1" dirty="0">
                <a:solidFill>
                  <a:srgbClr val="FF0000"/>
                </a:solidFill>
              </a:rPr>
              <a:t>parasztok</a:t>
            </a:r>
            <a:r>
              <a:rPr lang="hu-HU" altLang="hu-HU" sz="3600" dirty="0"/>
              <a:t> </a:t>
            </a:r>
            <a:r>
              <a:rPr lang="hu-HU" altLang="hu-HU" sz="3600" dirty="0" smtClean="0"/>
              <a:t>(</a:t>
            </a:r>
            <a:r>
              <a:rPr lang="ja-JP" altLang="en-US" sz="32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農</a:t>
            </a:r>
            <a:r>
              <a:rPr lang="ja-JP" altLang="en-US" sz="3600" dirty="0"/>
              <a:t> </a:t>
            </a:r>
            <a:r>
              <a:rPr lang="hu-HU" altLang="hu-HU" sz="3600" i="1" dirty="0" err="1" smtClean="0"/>
              <a:t>n</a:t>
            </a:r>
            <a:r>
              <a:rPr lang="hu-HU" sz="3600" i="1" dirty="0" err="1" smtClean="0"/>
              <a:t>ō</a:t>
            </a:r>
            <a:r>
              <a:rPr lang="hu-HU" altLang="hu-HU" sz="3600" dirty="0" smtClean="0"/>
              <a:t>),                                                                             </a:t>
            </a:r>
            <a:r>
              <a:rPr lang="hu-HU" altLang="hu-HU" sz="3600" dirty="0"/>
              <a:t>(3) </a:t>
            </a:r>
            <a:r>
              <a:rPr lang="hu-HU" altLang="hu-HU" sz="3600" b="1" dirty="0">
                <a:solidFill>
                  <a:srgbClr val="FF0000"/>
                </a:solidFill>
              </a:rPr>
              <a:t>kézművesek</a:t>
            </a:r>
            <a:r>
              <a:rPr lang="hu-HU" altLang="hu-HU" sz="3600" dirty="0"/>
              <a:t> </a:t>
            </a:r>
            <a:r>
              <a:rPr lang="hu-HU" altLang="hu-HU" sz="3600" dirty="0" smtClean="0"/>
              <a:t>(</a:t>
            </a:r>
            <a:r>
              <a:rPr lang="ja-JP" altLang="en-US" sz="32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工</a:t>
            </a:r>
            <a:r>
              <a:rPr lang="ja-JP" altLang="en-US" sz="3600" dirty="0"/>
              <a:t> </a:t>
            </a:r>
            <a:r>
              <a:rPr lang="hu-HU" altLang="hu-HU" sz="3600" i="1" dirty="0" err="1" smtClean="0"/>
              <a:t>k</a:t>
            </a:r>
            <a:r>
              <a:rPr lang="hu-HU" sz="3600" i="1" dirty="0" err="1" smtClean="0"/>
              <a:t>ō</a:t>
            </a:r>
            <a:r>
              <a:rPr lang="hu-HU" altLang="hu-HU" sz="3600" dirty="0" smtClean="0"/>
              <a:t>)                                                                                </a:t>
            </a:r>
            <a:r>
              <a:rPr lang="hu-HU" altLang="hu-HU" sz="3600" dirty="0"/>
              <a:t>(4) </a:t>
            </a:r>
            <a:r>
              <a:rPr lang="hu-HU" altLang="hu-HU" sz="3600" b="1" dirty="0">
                <a:solidFill>
                  <a:srgbClr val="FF0000"/>
                </a:solidFill>
              </a:rPr>
              <a:t>kereskedők</a:t>
            </a:r>
            <a:r>
              <a:rPr lang="hu-HU" altLang="hu-HU" sz="3600" dirty="0"/>
              <a:t> </a:t>
            </a:r>
            <a:r>
              <a:rPr lang="hu-HU" altLang="hu-HU" sz="3600" dirty="0" smtClean="0"/>
              <a:t>(</a:t>
            </a:r>
            <a:r>
              <a:rPr lang="ja-JP" altLang="en-US" sz="32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商</a:t>
            </a:r>
            <a:r>
              <a:rPr lang="ja-JP" altLang="en-US" sz="3600" dirty="0"/>
              <a:t> </a:t>
            </a:r>
            <a:r>
              <a:rPr lang="hu-HU" altLang="hu-HU" sz="3600" i="1" dirty="0" err="1" smtClean="0"/>
              <a:t>sh</a:t>
            </a:r>
            <a:r>
              <a:rPr lang="hu-HU" sz="3600" i="1" dirty="0" err="1" smtClean="0"/>
              <a:t>ō</a:t>
            </a:r>
            <a:r>
              <a:rPr lang="hu-HU" altLang="hu-HU" sz="3600" dirty="0" smtClean="0"/>
              <a:t>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3600" dirty="0" smtClean="0"/>
              <a:t>  (?) </a:t>
            </a:r>
            <a:r>
              <a:rPr lang="hu-HU" altLang="hu-HU" sz="3600" b="1" dirty="0" err="1" smtClean="0"/>
              <a:t>burakumin</a:t>
            </a:r>
            <a:r>
              <a:rPr lang="hu-HU" altLang="hu-HU" sz="3600" b="1" dirty="0" smtClean="0"/>
              <a:t> (</a:t>
            </a:r>
            <a:r>
              <a:rPr lang="ja-JP" altLang="en-US" sz="32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部落</a:t>
            </a:r>
            <a:r>
              <a:rPr lang="ja-JP" altLang="en-US" sz="32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民</a:t>
            </a:r>
            <a:r>
              <a:rPr lang="hu-HU" altLang="ja-JP" sz="3600" dirty="0" smtClean="0"/>
              <a:t>)</a:t>
            </a:r>
            <a:r>
              <a:rPr lang="hu-HU" altLang="hu-HU" sz="3600" dirty="0" smtClean="0"/>
              <a:t>, tisztátalan munka, pl. hús- és bőr-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3600" dirty="0"/>
              <a:t> </a:t>
            </a:r>
            <a:r>
              <a:rPr lang="hu-HU" altLang="hu-HU" sz="3600" dirty="0" smtClean="0"/>
              <a:t>       feldolgozás, vö</a:t>
            </a:r>
            <a:r>
              <a:rPr lang="hu-HU" altLang="hu-HU" sz="3600" dirty="0"/>
              <a:t>. </a:t>
            </a:r>
            <a:r>
              <a:rPr lang="hu-HU" altLang="hu-HU" sz="3600" dirty="0" smtClean="0"/>
              <a:t>„érinthetetlenek” Indiában</a:t>
            </a:r>
            <a:endParaRPr lang="hu-HU" altLang="hu-HU" sz="3600" dirty="0"/>
          </a:p>
          <a:p>
            <a:pPr>
              <a:lnSpc>
                <a:spcPct val="80000"/>
              </a:lnSpc>
            </a:pPr>
            <a:r>
              <a:rPr lang="hu-HU" altLang="hu-HU" sz="3600" dirty="0"/>
              <a:t>Utolsókból </a:t>
            </a:r>
            <a:r>
              <a:rPr lang="hu-HU" altLang="hu-HU" sz="3600" dirty="0" smtClean="0"/>
              <a:t>elsők (?):  a </a:t>
            </a:r>
            <a:r>
              <a:rPr lang="hu-HU" altLang="hu-HU" sz="3600" b="1" dirty="0"/>
              <a:t>nemesség </a:t>
            </a:r>
            <a:r>
              <a:rPr lang="hu-HU" altLang="hu-HU" sz="3600" dirty="0" smtClean="0"/>
              <a:t>a </a:t>
            </a:r>
            <a:r>
              <a:rPr lang="hu-HU" altLang="hu-HU" sz="3600" dirty="0"/>
              <a:t>kettős udvartartás </a:t>
            </a:r>
            <a:r>
              <a:rPr lang="hu-HU" altLang="hu-HU" sz="3600" dirty="0" smtClean="0"/>
              <a:t>miatt </a:t>
            </a:r>
            <a:r>
              <a:rPr lang="hu-HU" altLang="hu-HU" sz="3600" dirty="0"/>
              <a:t>eladósodik a </a:t>
            </a:r>
            <a:r>
              <a:rPr lang="hu-HU" altLang="hu-HU" sz="3600" b="1" dirty="0" smtClean="0">
                <a:solidFill>
                  <a:srgbClr val="FF0000"/>
                </a:solidFill>
              </a:rPr>
              <a:t>kereskedők</a:t>
            </a:r>
            <a:r>
              <a:rPr lang="hu-HU" altLang="hu-HU" sz="3600" dirty="0" smtClean="0"/>
              <a:t>nek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044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850900"/>
          </a:xfrm>
        </p:spPr>
        <p:txBody>
          <a:bodyPr/>
          <a:lstStyle/>
          <a:p>
            <a:endParaRPr lang="hu-HU" altLang="hu-HU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48236"/>
            <a:ext cx="9144000" cy="622085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en-US" sz="3200" dirty="0" smtClean="0">
                <a:solidFill>
                  <a:srgbClr val="FF0000"/>
                </a:solidFill>
              </a:rPr>
              <a:t>神</a:t>
            </a:r>
            <a:r>
              <a:rPr lang="ja-JP" altLang="en-US" sz="3200" dirty="0">
                <a:solidFill>
                  <a:srgbClr val="FF0000"/>
                </a:solidFill>
              </a:rPr>
              <a:t>道</a:t>
            </a:r>
            <a:r>
              <a:rPr lang="hu-HU" altLang="ja-JP" sz="3200" dirty="0"/>
              <a:t> (</a:t>
            </a:r>
            <a:r>
              <a:rPr lang="hu-HU" altLang="hu-HU" sz="3200" i="1" dirty="0" err="1" smtClean="0"/>
              <a:t>Shin</a:t>
            </a:r>
            <a:r>
              <a:rPr lang="hu-HU" sz="3200" i="1" dirty="0" err="1" smtClean="0"/>
              <a:t>tō</a:t>
            </a:r>
            <a:r>
              <a:rPr lang="hu-HU" altLang="hu-HU" sz="3200" i="1" dirty="0" smtClean="0"/>
              <a:t>)</a:t>
            </a:r>
            <a:r>
              <a:rPr lang="hu-HU" altLang="hu-HU" sz="3200" dirty="0" smtClean="0"/>
              <a:t> </a:t>
            </a:r>
            <a:r>
              <a:rPr lang="hu-HU" altLang="hu-HU" sz="3200" dirty="0"/>
              <a:t>– </a:t>
            </a:r>
            <a:r>
              <a:rPr lang="hu-HU" altLang="hu-HU" sz="3200" b="1" dirty="0" err="1">
                <a:solidFill>
                  <a:srgbClr val="FF0000"/>
                </a:solidFill>
              </a:rPr>
              <a:t>Sintó</a:t>
            </a:r>
            <a:r>
              <a:rPr lang="hu-HU" altLang="hu-HU" sz="3200" dirty="0"/>
              <a:t> (istenek útja</a:t>
            </a:r>
            <a:r>
              <a:rPr lang="hu-HU" altLang="hu-HU" sz="3200" dirty="0" smtClean="0"/>
              <a:t>):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3200" dirty="0" smtClean="0"/>
              <a:t>    </a:t>
            </a:r>
            <a:r>
              <a:rPr lang="hu-HU" altLang="hu-HU" sz="3200" dirty="0"/>
              <a:t>- ősi japán természeti vallás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200" dirty="0"/>
              <a:t>    - nincs papi hierarchia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200" dirty="0"/>
              <a:t>    - nincsenek szent könyvek</a:t>
            </a:r>
            <a:endParaRPr lang="hu-HU" altLang="hu-HU" sz="3200" dirty="0" smtClean="0"/>
          </a:p>
          <a:p>
            <a:pPr>
              <a:lnSpc>
                <a:spcPct val="80000"/>
              </a:lnSpc>
            </a:pPr>
            <a:r>
              <a:rPr lang="hu-HU" altLang="hu-HU" sz="3200" b="1" dirty="0" err="1" smtClean="0">
                <a:solidFill>
                  <a:srgbClr val="FF0000"/>
                </a:solidFill>
              </a:rPr>
              <a:t>Buddhimus</a:t>
            </a:r>
            <a:r>
              <a:rPr lang="hu-HU" altLang="hu-HU" sz="3200" b="1" dirty="0" smtClean="0"/>
              <a:t> </a:t>
            </a:r>
            <a:endParaRPr lang="hu-HU" altLang="hu-HU" sz="3200" b="1" dirty="0"/>
          </a:p>
          <a:p>
            <a:pPr>
              <a:lnSpc>
                <a:spcPct val="90000"/>
              </a:lnSpc>
            </a:pPr>
            <a:r>
              <a:rPr lang="hu-HU" altLang="hu-HU" sz="3200" b="1" dirty="0">
                <a:solidFill>
                  <a:srgbClr val="FF0000"/>
                </a:solidFill>
              </a:rPr>
              <a:t>K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onfuciánus ideológia</a:t>
            </a:r>
            <a:r>
              <a:rPr lang="hu-HU" altLang="hu-HU" sz="3200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3200" dirty="0"/>
              <a:t> </a:t>
            </a:r>
            <a:r>
              <a:rPr lang="hu-HU" altLang="hu-HU" sz="3200" dirty="0" smtClean="0"/>
              <a:t>  - hűség </a:t>
            </a:r>
            <a:r>
              <a:rPr lang="hu-HU" altLang="hu-HU" sz="3200" dirty="0"/>
              <a:t>és </a:t>
            </a:r>
            <a:r>
              <a:rPr lang="hu-HU" altLang="hu-HU" sz="3200" dirty="0" smtClean="0"/>
              <a:t>engedelmesség  </a:t>
            </a:r>
            <a:r>
              <a:rPr lang="hu-HU" altLang="hu-HU" sz="3200" dirty="0"/>
              <a:t>(</a:t>
            </a:r>
            <a:r>
              <a:rPr lang="hu-HU" altLang="hu-HU" sz="3200" dirty="0" smtClean="0"/>
              <a:t>vallással kombinálva) </a:t>
            </a:r>
          </a:p>
          <a:p>
            <a:pPr>
              <a:lnSpc>
                <a:spcPct val="90000"/>
              </a:lnSpc>
            </a:pPr>
            <a:r>
              <a:rPr lang="hu-HU" altLang="hu-HU" sz="3200" b="1" dirty="0">
                <a:solidFill>
                  <a:srgbClr val="FF0000"/>
                </a:solidFill>
              </a:rPr>
              <a:t>Ö</a:t>
            </a:r>
            <a:r>
              <a:rPr lang="hu-HU" altLang="hu-HU" sz="3200" b="1" dirty="0" smtClean="0">
                <a:solidFill>
                  <a:srgbClr val="FF0000"/>
                </a:solidFill>
              </a:rPr>
              <a:t>tös rendek</a:t>
            </a:r>
            <a:r>
              <a:rPr lang="hu-HU" altLang="hu-HU" sz="3200" dirty="0" smtClean="0"/>
              <a:t>: parasztokat, kézműveseket, kereskedőket ötös csoportokba sorolják </a:t>
            </a:r>
            <a:r>
              <a:rPr lang="hu-HU" altLang="hu-HU" sz="3200" dirty="0"/>
              <a:t> </a:t>
            </a:r>
            <a:r>
              <a:rPr lang="hu-HU" altLang="hu-HU" sz="3200" dirty="0" smtClean="0"/>
              <a:t>        (tréfásan „KGB” és „KGST”)</a:t>
            </a:r>
          </a:p>
          <a:p>
            <a:pPr>
              <a:lnSpc>
                <a:spcPct val="90000"/>
              </a:lnSpc>
            </a:pPr>
            <a:r>
              <a:rPr lang="hu-HU" altLang="hu-HU" sz="3200" b="1" dirty="0" smtClean="0">
                <a:solidFill>
                  <a:srgbClr val="FF0000"/>
                </a:solidFill>
              </a:rPr>
              <a:t>Rizskultúra</a:t>
            </a:r>
            <a:r>
              <a:rPr lang="hu-HU" altLang="hu-HU" sz="3200" dirty="0" smtClean="0"/>
              <a:t> – </a:t>
            </a:r>
            <a:r>
              <a:rPr lang="hu-HU" altLang="hu-HU" sz="3200" dirty="0" err="1" smtClean="0"/>
              <a:t>precizítás</a:t>
            </a:r>
            <a:r>
              <a:rPr lang="hu-HU" altLang="hu-HU" sz="3200" dirty="0" smtClean="0"/>
              <a:t>! </a:t>
            </a:r>
            <a:r>
              <a:rPr lang="hu-HU" altLang="hu-HU" sz="3200" dirty="0" smtClean="0">
                <a:sym typeface="Wingdings" panose="05000000000000000000" pitchFamily="2" charset="2"/>
              </a:rPr>
              <a:t> </a:t>
            </a:r>
            <a:r>
              <a:rPr lang="hu-HU" altLang="hu-HU" sz="32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elektronika forradalma</a:t>
            </a:r>
            <a:endParaRPr lang="hu-HU" altLang="hu-HU" sz="32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0232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endParaRPr lang="hu-HU" altLang="hu-HU" sz="32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94" y="1212430"/>
            <a:ext cx="11921412" cy="51847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3200" b="1" dirty="0">
                <a:solidFill>
                  <a:srgbClr val="FF0000"/>
                </a:solidFill>
              </a:rPr>
              <a:t>1720</a:t>
            </a:r>
            <a:r>
              <a:rPr lang="hu-HU" altLang="hu-HU" sz="3200" dirty="0">
                <a:solidFill>
                  <a:srgbClr val="FF0000"/>
                </a:solidFill>
              </a:rPr>
              <a:t>:</a:t>
            </a:r>
            <a:r>
              <a:rPr lang="hu-HU" altLang="hu-HU" sz="3200" dirty="0"/>
              <a:t> az európai könyvek behozatali tilalmát </a:t>
            </a:r>
            <a:r>
              <a:rPr lang="hu-HU" altLang="hu-HU" sz="3200" dirty="0" smtClean="0"/>
              <a:t>enyhítik</a:t>
            </a:r>
            <a:r>
              <a:rPr lang="hu-HU" altLang="hu-HU" sz="3200" dirty="0"/>
              <a:t>:</a:t>
            </a:r>
            <a:r>
              <a:rPr lang="hu-HU" altLang="hu-HU" sz="3200" dirty="0" smtClean="0"/>
              <a:t> holland, ill. nyugati tudományok </a:t>
            </a:r>
            <a:r>
              <a:rPr lang="ja-JP" altLang="en-US" sz="3200" b="1" dirty="0" smtClean="0"/>
              <a:t>蘭学</a:t>
            </a:r>
            <a:r>
              <a:rPr lang="hu-HU" altLang="hu-HU" sz="3200" dirty="0" smtClean="0"/>
              <a:t> </a:t>
            </a:r>
            <a:r>
              <a:rPr lang="hu-HU" altLang="hu-HU" sz="3200" dirty="0"/>
              <a:t>(</a:t>
            </a:r>
            <a:r>
              <a:rPr lang="hu-HU" altLang="hu-HU" sz="3200" i="1" dirty="0" err="1"/>
              <a:t>rangaku</a:t>
            </a:r>
            <a:r>
              <a:rPr lang="hu-HU" altLang="hu-HU" sz="3200" dirty="0"/>
              <a:t>), elsősorban orvostudomány és csillagászat.</a:t>
            </a:r>
          </a:p>
          <a:p>
            <a:pPr>
              <a:lnSpc>
                <a:spcPct val="80000"/>
              </a:lnSpc>
              <a:buNone/>
            </a:pPr>
            <a:r>
              <a:rPr lang="hu-HU" altLang="hu-HU" sz="3200" b="1" dirty="0">
                <a:solidFill>
                  <a:srgbClr val="FF0000"/>
                </a:solidFill>
              </a:rPr>
              <a:t>1839:</a:t>
            </a:r>
            <a:r>
              <a:rPr lang="hu-HU" altLang="hu-HU" sz="3200" dirty="0"/>
              <a:t> rendelet az európai tudomány terjedésének </a:t>
            </a:r>
            <a:r>
              <a:rPr lang="hu-HU" altLang="hu-HU" sz="3200" dirty="0" smtClean="0"/>
              <a:t>megakadályozására</a:t>
            </a:r>
            <a:r>
              <a:rPr lang="hu-HU" altLang="hu-HU" sz="3200" dirty="0"/>
              <a:t>, az ellenállókat kivégzik  / De: volt közben </a:t>
            </a:r>
            <a:r>
              <a:rPr lang="ja-JP" altLang="en-US" sz="3200" b="1" dirty="0"/>
              <a:t>和算</a:t>
            </a:r>
            <a:r>
              <a:rPr lang="hu-HU" altLang="ja-JP" sz="3200" dirty="0"/>
              <a:t> (</a:t>
            </a:r>
            <a:r>
              <a:rPr lang="hu-HU" altLang="ja-JP" sz="3200" dirty="0" err="1"/>
              <a:t>w</a:t>
            </a:r>
            <a:r>
              <a:rPr lang="hu-HU" altLang="hu-HU" sz="3200" i="1" dirty="0" err="1"/>
              <a:t>asan</a:t>
            </a:r>
            <a:r>
              <a:rPr lang="hu-HU" altLang="hu-HU" sz="3200" i="1" dirty="0" smtClean="0"/>
              <a:t>) </a:t>
            </a:r>
            <a:r>
              <a:rPr lang="hu-HU" altLang="hu-HU" sz="3200" dirty="0" smtClean="0"/>
              <a:t>saját </a:t>
            </a:r>
            <a:r>
              <a:rPr lang="hu-HU" altLang="hu-HU" sz="3200" dirty="0" err="1" smtClean="0"/>
              <a:t>matem</a:t>
            </a:r>
            <a:r>
              <a:rPr lang="hu-HU" altLang="hu-HU" sz="3200" dirty="0" smtClean="0"/>
              <a:t>.!</a:t>
            </a:r>
            <a:endParaRPr lang="hu-HU" altLang="hu-HU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200" b="1" dirty="0" smtClean="0">
                <a:solidFill>
                  <a:srgbClr val="FF0000"/>
                </a:solidFill>
              </a:rPr>
              <a:t>1853</a:t>
            </a:r>
            <a:r>
              <a:rPr lang="hu-HU" altLang="hu-HU" sz="3200" b="1" dirty="0">
                <a:solidFill>
                  <a:srgbClr val="FF0000"/>
                </a:solidFill>
              </a:rPr>
              <a:t>:</a:t>
            </a:r>
            <a:r>
              <a:rPr lang="hu-HU" altLang="hu-HU" sz="3200" dirty="0"/>
              <a:t> az amerikai </a:t>
            </a:r>
            <a:r>
              <a:rPr lang="ja-JP" altLang="en-US" sz="3200" b="1" dirty="0" smtClean="0"/>
              <a:t>黒船</a:t>
            </a:r>
            <a:r>
              <a:rPr lang="hu-HU" altLang="ja-JP" sz="3200" dirty="0"/>
              <a:t> </a:t>
            </a:r>
            <a:r>
              <a:rPr lang="hu-HU" altLang="ja-JP" sz="3200" dirty="0" smtClean="0"/>
              <a:t>(</a:t>
            </a:r>
            <a:r>
              <a:rPr lang="hu-HU" altLang="hu-HU" sz="3200" i="1" dirty="0" err="1" smtClean="0"/>
              <a:t>kurofune</a:t>
            </a:r>
            <a:r>
              <a:rPr lang="hu-HU" altLang="hu-HU" sz="3200" dirty="0" smtClean="0"/>
              <a:t>), azaz </a:t>
            </a:r>
            <a:r>
              <a:rPr lang="hu-HU" altLang="hu-HU" sz="3200" b="1" dirty="0" smtClean="0"/>
              <a:t>fekete hajó</a:t>
            </a:r>
            <a:r>
              <a:rPr lang="hu-HU" altLang="hu-HU" sz="3200" dirty="0" smtClean="0"/>
              <a:t> (gőzhajó) érkezik </a:t>
            </a:r>
            <a:r>
              <a:rPr lang="hu-HU" altLang="hu-HU" sz="3200" dirty="0"/>
              <a:t>és beengedik a kikötőbe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200" b="1" dirty="0">
                <a:solidFill>
                  <a:srgbClr val="FF0000"/>
                </a:solidFill>
              </a:rPr>
              <a:t>1854:</a:t>
            </a:r>
            <a:r>
              <a:rPr lang="hu-HU" altLang="hu-HU" sz="3200" dirty="0"/>
              <a:t> barátsági szerződés az USA-val, több kikötőt megnyitnak a </a:t>
            </a:r>
            <a:r>
              <a:rPr lang="hu-HU" altLang="hu-HU" sz="3200" dirty="0" smtClean="0"/>
              <a:t>kereskedőknek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600" b="1" dirty="0" smtClean="0">
                <a:solidFill>
                  <a:srgbClr val="0070C0"/>
                </a:solidFill>
              </a:rPr>
              <a:t>Harcosok: békés idők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3600" b="1" dirty="0">
                <a:solidFill>
                  <a:srgbClr val="0070C0"/>
                </a:solidFill>
              </a:rPr>
              <a:t> </a:t>
            </a:r>
            <a:r>
              <a:rPr lang="hu-HU" altLang="hu-HU" sz="3600" b="1" dirty="0" smtClean="0">
                <a:solidFill>
                  <a:srgbClr val="0070C0"/>
                </a:solidFill>
              </a:rPr>
              <a:t>  kevesebb csata </a:t>
            </a:r>
            <a:r>
              <a:rPr lang="hu-HU" altLang="hu-HU" sz="3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belső lelki fejlődés, harcművészetek</a:t>
            </a:r>
            <a:endParaRPr lang="hu-HU" altLang="hu-H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0" y="101601"/>
            <a:ext cx="12192000" cy="1666239"/>
          </a:xfrm>
        </p:spPr>
        <p:txBody>
          <a:bodyPr>
            <a:normAutofit/>
          </a:bodyPr>
          <a:lstStyle/>
          <a:p>
            <a:pPr algn="ctr"/>
            <a:r>
              <a:rPr lang="hu-HU" dirty="0" err="1">
                <a:latin typeface="+mn-lt"/>
              </a:rPr>
              <a:t>Picto-phonetic</a:t>
            </a:r>
            <a:r>
              <a:rPr lang="hu-HU" dirty="0">
                <a:latin typeface="+mn-lt"/>
              </a:rPr>
              <a:t> </a:t>
            </a:r>
            <a:r>
              <a:rPr lang="hu-HU" dirty="0" err="1" smtClean="0">
                <a:latin typeface="+mn-lt"/>
              </a:rPr>
              <a:t>characters</a:t>
            </a:r>
            <a:r>
              <a:rPr lang="hu-HU" dirty="0" smtClean="0">
                <a:latin typeface="+mn-lt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+mn-lt"/>
              </a:rPr>
              <a:t>90%</a:t>
            </a:r>
            <a:r>
              <a:rPr lang="hu-HU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+mn-lt"/>
              </a:rPr>
            </a:br>
            <a:r>
              <a:rPr lang="hu-HU" sz="4000" b="1" dirty="0" smtClean="0">
                <a:solidFill>
                  <a:srgbClr val="FF0000"/>
                </a:solidFill>
                <a:latin typeface="+mn-lt"/>
              </a:rPr>
              <a:t>    </a:t>
            </a:r>
            <a:endParaRPr lang="hu-HU" sz="4000" b="1" dirty="0">
              <a:latin typeface="+mn-lt"/>
            </a:endParaRPr>
          </a:p>
        </p:txBody>
      </p:sp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440" y="4432696"/>
            <a:ext cx="2333864" cy="2333864"/>
          </a:xfrm>
        </p:spPr>
      </p:pic>
      <p:sp>
        <p:nvSpPr>
          <p:cNvPr id="2" name="Téglalap 1"/>
          <p:cNvSpPr/>
          <p:nvPr/>
        </p:nvSpPr>
        <p:spPr>
          <a:xfrm>
            <a:off x="650240" y="1767840"/>
            <a:ext cx="10891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 smtClean="0"/>
              <a:t>   </a:t>
            </a:r>
            <a:r>
              <a:rPr lang="hu-HU" sz="3600" i="1" dirty="0" err="1" smtClean="0"/>
              <a:t>walking</a:t>
            </a:r>
            <a:r>
              <a:rPr lang="hu-HU" sz="3600" dirty="0" smtClean="0"/>
              <a:t> </a:t>
            </a:r>
            <a:r>
              <a:rPr lang="hu-HU" sz="3600" dirty="0"/>
              <a:t>+ </a:t>
            </a:r>
            <a:r>
              <a:rPr lang="hu-HU" sz="3600" dirty="0" err="1" smtClean="0"/>
              <a:t>phonetic</a:t>
            </a:r>
            <a:endParaRPr lang="hu-HU" sz="3600" dirty="0" smtClean="0"/>
          </a:p>
          <a:p>
            <a:pPr algn="ctr"/>
            <a:endParaRPr lang="hu-HU" sz="3600" dirty="0" smtClean="0"/>
          </a:p>
          <a:p>
            <a:pPr algn="ctr"/>
            <a:r>
              <a:rPr lang="hu-HU" sz="3600" dirty="0" err="1"/>
              <a:t>Japanese</a:t>
            </a:r>
            <a:r>
              <a:rPr lang="hu-HU" sz="3600" dirty="0"/>
              <a:t>: </a:t>
            </a:r>
            <a:r>
              <a:rPr lang="hu-HU" sz="3600" b="1" i="1" dirty="0"/>
              <a:t>dō</a:t>
            </a:r>
            <a:r>
              <a:rPr lang="hu-HU" sz="3600" b="1" dirty="0"/>
              <a:t> , </a:t>
            </a:r>
            <a:r>
              <a:rPr lang="hu-HU" sz="3600" b="1" i="1" dirty="0" err="1"/>
              <a:t>tō</a:t>
            </a:r>
            <a:r>
              <a:rPr lang="hu-HU" sz="3600" b="1" dirty="0"/>
              <a:t> ; </a:t>
            </a:r>
            <a:r>
              <a:rPr lang="hu-HU" sz="3600" b="1" i="1" dirty="0" err="1"/>
              <a:t>michi</a:t>
            </a:r>
            <a:r>
              <a:rPr lang="hu-HU" sz="3600" b="1" i="1" dirty="0"/>
              <a:t> </a:t>
            </a:r>
            <a:endParaRPr lang="hu-HU" sz="3600" b="1" i="1" dirty="0" smtClean="0"/>
          </a:p>
          <a:p>
            <a:pPr algn="ctr"/>
            <a:r>
              <a:rPr lang="hu-HU" sz="3600" dirty="0" err="1" smtClean="0"/>
              <a:t>Chinese</a:t>
            </a:r>
            <a:r>
              <a:rPr lang="hu-HU" sz="3600" dirty="0" smtClean="0"/>
              <a:t>: </a:t>
            </a:r>
            <a:r>
              <a:rPr lang="hu-HU" sz="3600" b="1" i="1" dirty="0" err="1" smtClean="0"/>
              <a:t>dào</a:t>
            </a:r>
            <a:r>
              <a:rPr lang="hu-HU" sz="3600" b="1" i="1" dirty="0" smtClean="0"/>
              <a:t> =</a:t>
            </a:r>
            <a:r>
              <a:rPr lang="hu-HU" sz="3600" dirty="0" smtClean="0"/>
              <a:t> </a:t>
            </a:r>
            <a:r>
              <a:rPr lang="hu-HU" sz="3600" dirty="0" err="1"/>
              <a:t>path</a:t>
            </a:r>
            <a:r>
              <a:rPr lang="hu-HU" sz="3600" dirty="0"/>
              <a:t>, </a:t>
            </a:r>
            <a:r>
              <a:rPr lang="hu-HU" sz="3600" dirty="0" err="1"/>
              <a:t>way</a:t>
            </a:r>
            <a:r>
              <a:rPr lang="hu-HU" sz="3600" dirty="0"/>
              <a:t>; </a:t>
            </a:r>
            <a:r>
              <a:rPr lang="hu-HU" sz="3600" dirty="0" err="1"/>
              <a:t>moral</a:t>
            </a:r>
            <a:r>
              <a:rPr lang="hu-HU" sz="3600" dirty="0"/>
              <a:t>; </a:t>
            </a:r>
            <a:r>
              <a:rPr lang="hu-HU" sz="3600" dirty="0" err="1"/>
              <a:t>teachings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err="1" smtClean="0"/>
              <a:t>Korean</a:t>
            </a:r>
            <a:r>
              <a:rPr lang="hu-HU" sz="3600" dirty="0" smtClean="0"/>
              <a:t>: </a:t>
            </a:r>
            <a:r>
              <a:rPr lang="hu-HU" sz="3600" b="1" i="1" dirty="0" err="1" smtClean="0"/>
              <a:t>do</a:t>
            </a:r>
            <a:endParaRPr lang="hu-HU" sz="3600" i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9" y="1705481"/>
            <a:ext cx="1063348" cy="9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489163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7224" y="277907"/>
            <a:ext cx="11994776" cy="66697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神道</a:t>
            </a:r>
            <a:r>
              <a:rPr lang="hu-HU" altLang="ja-JP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r>
              <a:rPr lang="hu-HU" altLang="ja-JP" sz="4800" dirty="0" smtClean="0"/>
              <a:t>(</a:t>
            </a:r>
            <a:r>
              <a:rPr lang="hu-HU" altLang="ja-JP" sz="4800" i="1" dirty="0" err="1" smtClean="0"/>
              <a:t>s</a:t>
            </a:r>
            <a:r>
              <a:rPr lang="hu-HU" sz="4800" i="1" dirty="0" err="1" smtClean="0"/>
              <a:t>hin-tō</a:t>
            </a:r>
            <a:r>
              <a:rPr lang="hu-HU" sz="4800" dirty="0" smtClean="0"/>
              <a:t>   - </a:t>
            </a:r>
            <a:r>
              <a:rPr lang="hu-HU" sz="4800" dirty="0" err="1" smtClean="0"/>
              <a:t>god</a:t>
            </a:r>
            <a:r>
              <a:rPr lang="hu-HU" sz="4800" dirty="0" smtClean="0"/>
              <a:t> </a:t>
            </a:r>
            <a:r>
              <a:rPr lang="hu-HU" sz="4800" dirty="0" err="1" smtClean="0"/>
              <a:t>way</a:t>
            </a:r>
            <a:r>
              <a:rPr lang="hu-HU" sz="4800" dirty="0" smtClean="0"/>
              <a:t>)     = </a:t>
            </a:r>
            <a:r>
              <a:rPr lang="hu-HU" sz="4800" dirty="0" err="1" smtClean="0"/>
              <a:t>shint</a:t>
            </a:r>
            <a:r>
              <a:rPr lang="hu-HU" sz="4800" dirty="0" err="1"/>
              <a:t>ō</a:t>
            </a:r>
            <a:r>
              <a:rPr lang="hu-HU" sz="4800" dirty="0" smtClean="0"/>
              <a:t> </a:t>
            </a:r>
            <a:r>
              <a:rPr lang="hu-HU" sz="4800" dirty="0" err="1" smtClean="0"/>
              <a:t>religion</a:t>
            </a:r>
            <a:r>
              <a:rPr lang="hu-HU" sz="4800" dirty="0" smtClean="0"/>
              <a:t> </a:t>
            </a:r>
          </a:p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道</a:t>
            </a: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学</a:t>
            </a:r>
            <a:r>
              <a:rPr lang="hu-HU" altLang="ja-JP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r>
              <a:rPr lang="hu-HU" altLang="ja-JP" sz="4800" dirty="0"/>
              <a:t>(</a:t>
            </a:r>
            <a:r>
              <a:rPr lang="hu-HU" sz="4800" i="1" dirty="0" err="1" smtClean="0"/>
              <a:t>dō-gaku</a:t>
            </a:r>
            <a:r>
              <a:rPr lang="hu-HU" sz="4800" i="1" dirty="0" smtClean="0"/>
              <a:t> </a:t>
            </a:r>
            <a:r>
              <a:rPr lang="hu-HU" sz="4800" dirty="0"/>
              <a:t>-</a:t>
            </a:r>
            <a:r>
              <a:rPr lang="hu-HU" sz="4800" dirty="0" smtClean="0"/>
              <a:t> </a:t>
            </a:r>
            <a:r>
              <a:rPr lang="hu-HU" sz="4800" dirty="0" err="1" smtClean="0"/>
              <a:t>way</a:t>
            </a:r>
            <a:r>
              <a:rPr lang="hu-HU" sz="4800" dirty="0" smtClean="0"/>
              <a:t> </a:t>
            </a:r>
            <a:r>
              <a:rPr lang="hu-HU" sz="4800" dirty="0" err="1" smtClean="0"/>
              <a:t>study</a:t>
            </a:r>
            <a:r>
              <a:rPr lang="hu-HU" sz="4800" dirty="0" smtClean="0"/>
              <a:t>) </a:t>
            </a:r>
            <a:r>
              <a:rPr lang="hu-HU" sz="4800" i="1" dirty="0" smtClean="0"/>
              <a:t> </a:t>
            </a:r>
            <a:r>
              <a:rPr lang="hu-HU" sz="4800" dirty="0"/>
              <a:t>=</a:t>
            </a:r>
            <a:r>
              <a:rPr lang="hu-HU" sz="4800" i="1" dirty="0"/>
              <a:t> </a:t>
            </a:r>
            <a:r>
              <a:rPr lang="hu-HU" sz="4800" dirty="0" err="1"/>
              <a:t>ethics</a:t>
            </a:r>
            <a:r>
              <a:rPr lang="hu-HU" sz="4800" dirty="0"/>
              <a:t>; </a:t>
            </a:r>
            <a:r>
              <a:rPr lang="hu-HU" sz="4800" dirty="0" err="1"/>
              <a:t>taoism</a:t>
            </a:r>
            <a:r>
              <a:rPr lang="hu-HU" sz="4800" dirty="0"/>
              <a:t> </a:t>
            </a:r>
            <a:r>
              <a:rPr lang="hu-HU" sz="4800" dirty="0" err="1" smtClean="0"/>
              <a:t>study</a:t>
            </a:r>
            <a:endParaRPr lang="hu-HU" sz="4800" dirty="0" smtClean="0"/>
          </a:p>
          <a:p>
            <a:pPr marL="0" indent="0">
              <a:buNone/>
            </a:pPr>
            <a:r>
              <a:rPr lang="hu-HU" sz="4800" b="1" i="1" dirty="0">
                <a:solidFill>
                  <a:srgbClr val="FF0000"/>
                </a:solidFill>
              </a:rPr>
              <a:t>MARTIAL ARTS</a:t>
            </a:r>
            <a:r>
              <a:rPr lang="hu-HU" sz="4800" b="1" dirty="0"/>
              <a:t> </a:t>
            </a:r>
            <a:endParaRPr lang="hu-HU" sz="4800" b="1" dirty="0" smtClean="0"/>
          </a:p>
          <a:p>
            <a:pPr marL="0" indent="0">
              <a:buNone/>
            </a:pP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武道</a:t>
            </a:r>
            <a:r>
              <a:rPr lang="hu-HU" sz="4800" b="1" dirty="0" smtClean="0"/>
              <a:t>  </a:t>
            </a:r>
            <a:r>
              <a:rPr lang="hu-HU" sz="4800" dirty="0" smtClean="0"/>
              <a:t>(</a:t>
            </a:r>
            <a:r>
              <a:rPr lang="hu-HU" sz="4800" i="1" dirty="0" err="1" smtClean="0"/>
              <a:t>bu</a:t>
            </a:r>
            <a:r>
              <a:rPr lang="hu-HU" sz="4800" dirty="0" err="1" smtClean="0"/>
              <a:t>-</a:t>
            </a:r>
            <a:r>
              <a:rPr lang="hu-HU" sz="4800" i="1" dirty="0" err="1" smtClean="0"/>
              <a:t>dō</a:t>
            </a:r>
            <a:r>
              <a:rPr lang="hu-HU" sz="4800" i="1" dirty="0" smtClean="0"/>
              <a:t>  - </a:t>
            </a:r>
            <a:r>
              <a:rPr lang="hu-HU" sz="4800" dirty="0" smtClean="0"/>
              <a:t>military </a:t>
            </a:r>
            <a:r>
              <a:rPr lang="hu-HU" sz="4800" dirty="0" err="1" smtClean="0"/>
              <a:t>way</a:t>
            </a:r>
            <a:r>
              <a:rPr lang="hu-HU" sz="4800" dirty="0" smtClean="0"/>
              <a:t>)  = </a:t>
            </a:r>
            <a:r>
              <a:rPr lang="hu-HU" sz="4800" dirty="0" err="1" smtClean="0"/>
              <a:t>martial</a:t>
            </a:r>
            <a:r>
              <a:rPr lang="hu-HU" sz="4800" dirty="0" smtClean="0"/>
              <a:t> </a:t>
            </a:r>
            <a:r>
              <a:rPr lang="hu-HU" sz="4800" dirty="0" err="1" smtClean="0"/>
              <a:t>arts</a:t>
            </a:r>
            <a:r>
              <a:rPr lang="hu-HU" sz="4800" dirty="0" smtClean="0"/>
              <a:t> /</a:t>
            </a:r>
            <a:r>
              <a:rPr lang="hu-HU" sz="4800" dirty="0" err="1" smtClean="0"/>
              <a:t>harcműv</a:t>
            </a:r>
            <a:r>
              <a:rPr lang="hu-HU" sz="4800" dirty="0" smtClean="0"/>
              <a:t>.</a:t>
            </a:r>
          </a:p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柔</a:t>
            </a: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道</a:t>
            </a:r>
            <a:r>
              <a:rPr lang="hu-HU" altLang="ja-JP" sz="4800" dirty="0"/>
              <a:t>  (</a:t>
            </a:r>
            <a:r>
              <a:rPr lang="hu-HU" sz="4800" i="1" dirty="0" err="1"/>
              <a:t>jū-dō</a:t>
            </a:r>
            <a:r>
              <a:rPr lang="hu-HU" sz="4800" dirty="0"/>
              <a:t>    - </a:t>
            </a:r>
            <a:r>
              <a:rPr lang="hu-HU" sz="4800" dirty="0" err="1"/>
              <a:t>gentle</a:t>
            </a:r>
            <a:r>
              <a:rPr lang="hu-HU" sz="4800" dirty="0"/>
              <a:t> </a:t>
            </a:r>
            <a:r>
              <a:rPr lang="hu-HU" sz="4800" dirty="0" err="1"/>
              <a:t>way</a:t>
            </a:r>
            <a:r>
              <a:rPr lang="hu-HU" sz="4800" dirty="0"/>
              <a:t>)   = judo</a:t>
            </a:r>
          </a:p>
          <a:p>
            <a:pPr marL="0" indent="0">
              <a:buNone/>
            </a:pP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剣道</a:t>
            </a:r>
            <a:r>
              <a:rPr lang="hu-HU" altLang="ja-JP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r>
              <a:rPr lang="hu-HU" altLang="ja-JP" sz="4800" dirty="0"/>
              <a:t>(</a:t>
            </a:r>
            <a:r>
              <a:rPr lang="hu-HU" sz="4800" i="1" dirty="0" err="1"/>
              <a:t>ken-dō</a:t>
            </a:r>
            <a:r>
              <a:rPr lang="hu-HU" sz="4800" dirty="0"/>
              <a:t> - </a:t>
            </a:r>
            <a:r>
              <a:rPr lang="hu-HU" sz="4800" dirty="0" err="1"/>
              <a:t>sword</a:t>
            </a:r>
            <a:r>
              <a:rPr lang="hu-HU" sz="4800" dirty="0"/>
              <a:t> </a:t>
            </a:r>
            <a:r>
              <a:rPr lang="hu-HU" sz="4800" dirty="0" err="1"/>
              <a:t>way</a:t>
            </a:r>
            <a:r>
              <a:rPr lang="hu-HU" sz="4800" dirty="0"/>
              <a:t>)   = </a:t>
            </a:r>
            <a:r>
              <a:rPr lang="hu-HU" sz="4800" dirty="0" err="1"/>
              <a:t>kendo</a:t>
            </a:r>
            <a:endParaRPr lang="hu-HU" sz="4800" b="1" i="1" dirty="0"/>
          </a:p>
          <a:p>
            <a:pPr marL="0" indent="0">
              <a:buNone/>
            </a:pPr>
            <a:r>
              <a:rPr lang="hu-HU" altLang="ja-JP" sz="4800" b="1" i="1" dirty="0" smtClean="0">
                <a:solidFill>
                  <a:srgbClr val="FF0000"/>
                </a:solidFill>
              </a:rPr>
              <a:t>ART</a:t>
            </a:r>
          </a:p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書</a:t>
            </a: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道 </a:t>
            </a:r>
            <a:r>
              <a:rPr lang="hu-HU" altLang="ja-JP" sz="4800" dirty="0" smtClean="0"/>
              <a:t>(</a:t>
            </a:r>
            <a:r>
              <a:rPr lang="hu-HU" sz="4800" i="1" dirty="0" err="1" smtClean="0"/>
              <a:t>sho-dō</a:t>
            </a:r>
            <a:r>
              <a:rPr lang="hu-HU" sz="4800" i="1" dirty="0" smtClean="0"/>
              <a:t> </a:t>
            </a:r>
            <a:r>
              <a:rPr lang="hu-HU" sz="4800" dirty="0"/>
              <a:t> -</a:t>
            </a:r>
            <a:r>
              <a:rPr lang="hu-HU" sz="4800" i="1" dirty="0" smtClean="0"/>
              <a:t> </a:t>
            </a:r>
            <a:r>
              <a:rPr lang="hu-HU" sz="4800" dirty="0" err="1" smtClean="0"/>
              <a:t>writing</a:t>
            </a:r>
            <a:r>
              <a:rPr lang="hu-HU" sz="4800" dirty="0" smtClean="0"/>
              <a:t> </a:t>
            </a:r>
            <a:r>
              <a:rPr lang="hu-HU" sz="4800" dirty="0" err="1" smtClean="0"/>
              <a:t>way</a:t>
            </a:r>
            <a:r>
              <a:rPr lang="hu-HU" sz="4800" dirty="0" smtClean="0"/>
              <a:t>) = </a:t>
            </a:r>
            <a:r>
              <a:rPr lang="hu-HU" sz="4800" dirty="0" err="1" smtClean="0"/>
              <a:t>calligraphy</a:t>
            </a:r>
            <a:r>
              <a:rPr lang="hu-HU" sz="4800" dirty="0" smtClean="0"/>
              <a:t> / kalligráfia</a:t>
            </a:r>
          </a:p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茶道</a:t>
            </a:r>
            <a:r>
              <a:rPr lang="hu-HU" altLang="ja-JP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r>
              <a:rPr lang="hu-HU" altLang="ja-JP" sz="4800" dirty="0" smtClean="0"/>
              <a:t>(</a:t>
            </a:r>
            <a:r>
              <a:rPr lang="hu-HU" altLang="ja-JP" sz="4800" i="1" dirty="0" err="1" smtClean="0"/>
              <a:t>cha-</a:t>
            </a:r>
            <a:r>
              <a:rPr lang="hu-HU" sz="4800" i="1" dirty="0" err="1" smtClean="0"/>
              <a:t>dō</a:t>
            </a:r>
            <a:r>
              <a:rPr lang="hu-HU" sz="4800" i="1" dirty="0" smtClean="0"/>
              <a:t> </a:t>
            </a:r>
            <a:r>
              <a:rPr lang="hu-HU" sz="4800" dirty="0"/>
              <a:t> -</a:t>
            </a:r>
            <a:r>
              <a:rPr lang="hu-HU" sz="4800" i="1" dirty="0" smtClean="0"/>
              <a:t> </a:t>
            </a:r>
            <a:r>
              <a:rPr lang="hu-HU" sz="4800" dirty="0" smtClean="0"/>
              <a:t>tea </a:t>
            </a:r>
            <a:r>
              <a:rPr lang="hu-HU" sz="4800" dirty="0" err="1" smtClean="0"/>
              <a:t>way</a:t>
            </a:r>
            <a:r>
              <a:rPr lang="hu-HU" sz="4800" dirty="0" smtClean="0"/>
              <a:t>)        = </a:t>
            </a:r>
            <a:r>
              <a:rPr lang="hu-HU" sz="4800" dirty="0" err="1" smtClean="0"/>
              <a:t>tea</a:t>
            </a:r>
            <a:r>
              <a:rPr lang="hu-HU" sz="4800" dirty="0" smtClean="0"/>
              <a:t> </a:t>
            </a:r>
            <a:r>
              <a:rPr lang="hu-HU" sz="4800" dirty="0" err="1" smtClean="0"/>
              <a:t>ceremony</a:t>
            </a:r>
            <a:r>
              <a:rPr lang="hu-HU" sz="4800" dirty="0" smtClean="0"/>
              <a:t> </a:t>
            </a:r>
          </a:p>
          <a:p>
            <a:pPr marL="0" indent="0">
              <a:buNone/>
            </a:pP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華</a:t>
            </a: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道</a:t>
            </a:r>
            <a:r>
              <a:rPr lang="hu-HU" altLang="ja-JP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r>
              <a:rPr lang="hu-HU" altLang="ja-JP" sz="4800" dirty="0" smtClean="0"/>
              <a:t>(</a:t>
            </a:r>
            <a:r>
              <a:rPr lang="hu-HU" sz="4800" i="1" dirty="0" err="1" smtClean="0"/>
              <a:t>ka-dō</a:t>
            </a:r>
            <a:r>
              <a:rPr lang="hu-HU" sz="4800" i="1" dirty="0" smtClean="0"/>
              <a:t>  </a:t>
            </a:r>
            <a:r>
              <a:rPr lang="hu-HU" sz="4800" dirty="0" smtClean="0"/>
              <a:t>  - </a:t>
            </a:r>
            <a:r>
              <a:rPr lang="hu-HU" sz="4800" dirty="0" err="1" smtClean="0"/>
              <a:t>flower</a:t>
            </a:r>
            <a:r>
              <a:rPr lang="hu-HU" sz="4800" dirty="0" smtClean="0"/>
              <a:t> </a:t>
            </a:r>
            <a:r>
              <a:rPr lang="hu-HU" sz="4800" dirty="0" err="1" smtClean="0"/>
              <a:t>way</a:t>
            </a:r>
            <a:r>
              <a:rPr lang="hu-HU" sz="4800" dirty="0" smtClean="0"/>
              <a:t>)  = </a:t>
            </a:r>
            <a:r>
              <a:rPr lang="hu-HU" sz="4800" dirty="0" err="1" smtClean="0"/>
              <a:t>flower</a:t>
            </a:r>
            <a:r>
              <a:rPr lang="hu-HU" sz="4800" dirty="0" smtClean="0"/>
              <a:t> </a:t>
            </a:r>
            <a:r>
              <a:rPr lang="hu-HU" sz="4800" dirty="0" err="1" smtClean="0"/>
              <a:t>arrang</a:t>
            </a:r>
            <a:r>
              <a:rPr lang="hu-HU" sz="4800" dirty="0" smtClean="0"/>
              <a:t>. / ikebana</a:t>
            </a:r>
          </a:p>
          <a:p>
            <a:pPr marL="0" indent="0">
              <a:buNone/>
            </a:pPr>
            <a:r>
              <a:rPr lang="ja-JP" altLang="en-US" sz="4800" b="1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歌</a:t>
            </a:r>
            <a:r>
              <a:rPr lang="ja-JP" altLang="en-US" sz="4800" b="1" dirty="0">
                <a:latin typeface="MingLiU" panose="02020509000000000000" pitchFamily="49" charset="-120"/>
                <a:ea typeface="MingLiU" panose="02020509000000000000" pitchFamily="49" charset="-120"/>
              </a:rPr>
              <a:t>道</a:t>
            </a:r>
            <a:r>
              <a:rPr lang="ja-JP" altLang="en-US" sz="4800" dirty="0"/>
              <a:t> </a:t>
            </a:r>
            <a:r>
              <a:rPr lang="hu-HU" altLang="ja-JP" sz="4800" dirty="0" smtClean="0"/>
              <a:t> (</a:t>
            </a:r>
            <a:r>
              <a:rPr lang="hu-HU" sz="4800" i="1" dirty="0" err="1" smtClean="0"/>
              <a:t>ka-dō</a:t>
            </a:r>
            <a:r>
              <a:rPr lang="hu-HU" sz="4800" i="1" dirty="0" smtClean="0"/>
              <a:t>    </a:t>
            </a:r>
            <a:r>
              <a:rPr lang="hu-HU" sz="4800" dirty="0" smtClean="0"/>
              <a:t>- song </a:t>
            </a:r>
            <a:r>
              <a:rPr lang="hu-HU" sz="4800" dirty="0" err="1" smtClean="0"/>
              <a:t>way</a:t>
            </a:r>
            <a:r>
              <a:rPr lang="hu-HU" sz="4800" dirty="0"/>
              <a:t>)    </a:t>
            </a:r>
            <a:r>
              <a:rPr lang="hu-HU" sz="4800" dirty="0" smtClean="0"/>
              <a:t> </a:t>
            </a:r>
            <a:r>
              <a:rPr lang="hu-HU" sz="4800" dirty="0"/>
              <a:t>= </a:t>
            </a:r>
            <a:r>
              <a:rPr lang="hu-HU" sz="4800" dirty="0" err="1"/>
              <a:t>versification</a:t>
            </a:r>
            <a:r>
              <a:rPr lang="hu-HU" sz="4800" dirty="0"/>
              <a:t>; </a:t>
            </a:r>
            <a:r>
              <a:rPr lang="hu-HU" sz="4800" dirty="0" err="1"/>
              <a:t>tanka</a:t>
            </a:r>
            <a:r>
              <a:rPr lang="hu-HU" sz="4800" dirty="0"/>
              <a:t> </a:t>
            </a:r>
            <a:r>
              <a:rPr lang="hu-HU" sz="4800" dirty="0" smtClean="0"/>
              <a:t>költ.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42467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915</Words>
  <Application>Microsoft Office PowerPoint</Application>
  <PresentationFormat>Szélesvásznú</PresentationFormat>
  <Paragraphs>130</Paragraphs>
  <Slides>13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4" baseType="lpstr">
      <vt:lpstr>MS Gothic</vt:lpstr>
      <vt:lpstr>ＭＳ Ｐゴシック</vt:lpstr>
      <vt:lpstr>Arial</vt:lpstr>
      <vt:lpstr>Calibri</vt:lpstr>
      <vt:lpstr>Calibri Light</vt:lpstr>
      <vt:lpstr>MingLiU</vt:lpstr>
      <vt:lpstr>MS Mincho</vt:lpstr>
      <vt:lpstr>MS PMincho</vt:lpstr>
      <vt:lpstr>Times New Roman</vt:lpstr>
      <vt:lpstr>Wingdings</vt:lpstr>
      <vt:lpstr>Office-téma</vt:lpstr>
      <vt:lpstr> Japán   és  Magyarország           日本               ハンガリ  „Nyi-hon”  to     „Ha-n-ga-ri”         (Japan &amp; Hungary)           Kelet  és  Nyugat </vt:lpstr>
      <vt:lpstr>PowerPoint-bemutató</vt:lpstr>
      <vt:lpstr>Hét napjai / Days of the Week ókori görögök, 4 ősi elem:  tűz, víz, föld, levegő de Kína - Japán, 5 ősi elem: tűz, víz, föld, fa, fém</vt:lpstr>
      <vt:lpstr>daimyō (大名) = feudal lords / feudális földesurak      (Magyaroszág: Koppány, Csák Máté)</vt:lpstr>
      <vt:lpstr>Tokugawa shōgun-ok (1600-1868) / Edo-korszak </vt:lpstr>
      <vt:lpstr>PowerPoint-bemutató</vt:lpstr>
      <vt:lpstr>PowerPoint-bemutató</vt:lpstr>
      <vt:lpstr>Picto-phonetic characters  90%     </vt:lpstr>
      <vt:lpstr>PowerPoint-bemutató</vt:lpstr>
      <vt:lpstr>Bushidou (busidó) = „harcos útja” viselkedési kódex: bátorság, becsületesség, igazságosság,  önuralom</vt:lpstr>
      <vt:lpstr>Daidōji Yūzan (大道寺 友山, 1639 –1730)</vt:lpstr>
      <vt:lpstr>明治 (Meiji) - Meidzsi korszak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Japán és Magyarország: Kelet és Nyugat</dc:title>
  <dc:creator>Nagy Dénes András</dc:creator>
  <cp:lastModifiedBy>tanar</cp:lastModifiedBy>
  <cp:revision>98</cp:revision>
  <dcterms:created xsi:type="dcterms:W3CDTF">2022-05-13T09:03:11Z</dcterms:created>
  <dcterms:modified xsi:type="dcterms:W3CDTF">2022-06-03T05:45:29Z</dcterms:modified>
</cp:coreProperties>
</file>